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556500" cy="10693400"/>
  <p:notesSz cx="7556500" cy="106934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642" y="-22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03096" y="652271"/>
            <a:ext cx="5839460" cy="27940"/>
          </a:xfrm>
          <a:custGeom>
            <a:avLst/>
            <a:gdLst/>
            <a:ahLst/>
            <a:cxnLst/>
            <a:rect l="l" t="t" r="r" b="b"/>
            <a:pathLst>
              <a:path w="5839459" h="27940">
                <a:moveTo>
                  <a:pt x="5839409" y="0"/>
                </a:moveTo>
                <a:lnTo>
                  <a:pt x="5697677" y="0"/>
                </a:lnTo>
                <a:lnTo>
                  <a:pt x="5679313" y="0"/>
                </a:lnTo>
                <a:lnTo>
                  <a:pt x="5670245" y="0"/>
                </a:lnTo>
                <a:lnTo>
                  <a:pt x="0" y="0"/>
                </a:lnTo>
                <a:lnTo>
                  <a:pt x="0" y="27432"/>
                </a:lnTo>
                <a:lnTo>
                  <a:pt x="5670245" y="27432"/>
                </a:lnTo>
                <a:lnTo>
                  <a:pt x="5679313" y="27432"/>
                </a:lnTo>
                <a:lnTo>
                  <a:pt x="5697677" y="27432"/>
                </a:lnTo>
                <a:lnTo>
                  <a:pt x="5839409" y="27432"/>
                </a:lnTo>
                <a:lnTo>
                  <a:pt x="5839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23289" y="3679062"/>
            <a:ext cx="5716270" cy="18878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83786" y="9886729"/>
            <a:ext cx="156845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spc="30" dirty="0"/>
              <a:t>‹#›</a:t>
            </a:fld>
            <a:endParaRPr spc="3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Elasticity_(physics)" TargetMode="External"/><Relationship Id="rId3" Type="http://schemas.openxmlformats.org/officeDocument/2006/relationships/hyperlink" Target="https://en.wikipedia.org/wiki/Force" TargetMode="External"/><Relationship Id="rId7" Type="http://schemas.openxmlformats.org/officeDocument/2006/relationships/hyperlink" Target="https://en.wikipedia.org/wiki/Viscosity" TargetMode="External"/><Relationship Id="rId2" Type="http://schemas.openxmlformats.org/officeDocument/2006/relationships/hyperlink" Target="https://en.wikipedia.org/wiki/Polymer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n.wikipedia.org/wiki/Viscoelasticity" TargetMode="External"/><Relationship Id="rId5" Type="http://schemas.openxmlformats.org/officeDocument/2006/relationships/hyperlink" Target="http://www.newworldencyclopedia.org/entry/Chemical_reaction" TargetMode="External"/><Relationship Id="rId4" Type="http://schemas.openxmlformats.org/officeDocument/2006/relationships/hyperlink" Target="http://www.newworldencyclopedia.org/entry/Hea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worldencyclopedia.org/entry/Covalent_bond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newworldencyclopedia.org/entry/Hydrogen_bond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Young's_modulus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4050" y="3746500"/>
            <a:ext cx="6324600" cy="2509918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370840" marR="5080" indent="746760" algn="ctr" rtl="0">
              <a:lnSpc>
                <a:spcPct val="127299"/>
              </a:lnSpc>
              <a:spcBef>
                <a:spcPts val="100"/>
              </a:spcBef>
              <a:tabLst>
                <a:tab pos="3197225" algn="l"/>
                <a:tab pos="3300729" algn="l"/>
                <a:tab pos="4350385" algn="l"/>
              </a:tabLst>
            </a:pPr>
            <a:r>
              <a:rPr lang="en-US" sz="4400" spc="-5" dirty="0" smtClean="0"/>
              <a:t/>
            </a:r>
            <a:br>
              <a:rPr lang="en-US" sz="4400" spc="-5" dirty="0" smtClean="0"/>
            </a:br>
            <a:r>
              <a:rPr sz="4400" spc="-5" dirty="0" smtClean="0"/>
              <a:t>Elastomer</a:t>
            </a:r>
            <a:r>
              <a:rPr lang="en-US" sz="4400" spc="-5" dirty="0" smtClean="0"/>
              <a:t> polymers</a:t>
            </a:r>
            <a:br>
              <a:rPr lang="en-US" sz="4400" spc="-5" dirty="0" smtClean="0"/>
            </a:br>
            <a:r>
              <a:rPr lang="en-US" sz="4400" spc="-5" dirty="0" smtClean="0"/>
              <a:t> </a:t>
            </a:r>
            <a:endParaRPr sz="4400"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8821" y="713519"/>
            <a:ext cx="5789930" cy="9173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latin typeface="Times New Roman"/>
                <a:cs typeface="Times New Roman"/>
              </a:rPr>
              <a:t>Elastomer Materials</a:t>
            </a:r>
            <a:endParaRPr sz="1400" dirty="0">
              <a:latin typeface="Times New Roman"/>
              <a:cs typeface="Times New Roman"/>
            </a:endParaRPr>
          </a:p>
          <a:p>
            <a:pPr marL="469265" algn="just">
              <a:lnSpc>
                <a:spcPct val="100000"/>
              </a:lnSpc>
              <a:spcBef>
                <a:spcPts val="505"/>
              </a:spcBef>
            </a:pPr>
            <a:r>
              <a:rPr sz="1400" spc="-5" dirty="0">
                <a:latin typeface="Times New Roman"/>
                <a:cs typeface="Times New Roman"/>
              </a:rPr>
              <a:t>An elastomer materials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represented one type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polymer</a:t>
            </a:r>
            <a:r>
              <a:rPr sz="1400" spc="135" dirty="0">
                <a:latin typeface="Times New Roman"/>
                <a:cs typeface="Times New Roman"/>
                <a:hlinkClick r:id="rId2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materials</a:t>
            </a:r>
            <a:endParaRPr sz="14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which </a:t>
            </a:r>
            <a:r>
              <a:rPr sz="1400" dirty="0">
                <a:latin typeface="Times New Roman"/>
                <a:cs typeface="Times New Roman"/>
              </a:rPr>
              <a:t>has </a:t>
            </a:r>
            <a:r>
              <a:rPr sz="1400" spc="-5" dirty="0">
                <a:latin typeface="Times New Roman"/>
                <a:cs typeface="Times New Roman"/>
              </a:rPr>
              <a:t>amorphous structure and weak intermolecular </a:t>
            </a:r>
            <a:r>
              <a:rPr sz="1400" spc="-5" dirty="0">
                <a:latin typeface="Times New Roman"/>
                <a:cs typeface="Times New Roman"/>
                <a:hlinkClick r:id="rId3"/>
              </a:rPr>
              <a:t>forces</a:t>
            </a:r>
            <a:r>
              <a:rPr sz="1400" spc="-5" dirty="0">
                <a:latin typeface="Times New Roman"/>
                <a:cs typeface="Times New Roman"/>
              </a:rPr>
              <a:t> between long  molecules chains that are stable in three dimensional network structures after  curing process, this materials have high elasticity therefore can be stretched </a:t>
            </a:r>
            <a:r>
              <a:rPr sz="1400" dirty="0">
                <a:latin typeface="Times New Roman"/>
                <a:cs typeface="Times New Roman"/>
              </a:rPr>
              <a:t>to  </a:t>
            </a:r>
            <a:r>
              <a:rPr sz="1400" spc="-5" dirty="0">
                <a:latin typeface="Times New Roman"/>
                <a:cs typeface="Times New Roman"/>
              </a:rPr>
              <a:t>several </a:t>
            </a:r>
            <a:r>
              <a:rPr sz="1400" spc="-10" dirty="0">
                <a:latin typeface="Times New Roman"/>
                <a:cs typeface="Times New Roman"/>
              </a:rPr>
              <a:t>times </a:t>
            </a:r>
            <a:r>
              <a:rPr sz="1400" spc="-5" dirty="0">
                <a:latin typeface="Times New Roman"/>
                <a:cs typeface="Times New Roman"/>
              </a:rPr>
              <a:t>up to </a:t>
            </a:r>
            <a:r>
              <a:rPr sz="1400" dirty="0">
                <a:latin typeface="Times New Roman"/>
                <a:cs typeface="Times New Roman"/>
              </a:rPr>
              <a:t>(5-10) </a:t>
            </a:r>
            <a:r>
              <a:rPr sz="1400" spc="-10" dirty="0">
                <a:latin typeface="Times New Roman"/>
                <a:cs typeface="Times New Roman"/>
              </a:rPr>
              <a:t>times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original length depending on the specific  material and producing large deformations (strains)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its, when subjected to  </a:t>
            </a:r>
            <a:r>
              <a:rPr sz="1400" dirty="0">
                <a:latin typeface="Times New Roman"/>
                <a:cs typeface="Times New Roman"/>
              </a:rPr>
              <a:t>external </a:t>
            </a:r>
            <a:r>
              <a:rPr sz="1400" spc="-5" dirty="0">
                <a:latin typeface="Times New Roman"/>
                <a:cs typeface="Times New Roman"/>
              </a:rPr>
              <a:t>load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complete returning to their original dimensions rapidly </a:t>
            </a:r>
            <a:r>
              <a:rPr sz="1400" dirty="0">
                <a:latin typeface="Times New Roman"/>
                <a:cs typeface="Times New Roman"/>
              </a:rPr>
              <a:t>and  </a:t>
            </a:r>
            <a:r>
              <a:rPr sz="1400" spc="-5" dirty="0">
                <a:latin typeface="Times New Roman"/>
                <a:cs typeface="Times New Roman"/>
              </a:rPr>
              <a:t>forcibly when this load is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removed.</a:t>
            </a:r>
            <a:endParaRPr sz="1400" dirty="0">
              <a:latin typeface="Times New Roman"/>
              <a:cs typeface="Times New Roman"/>
            </a:endParaRPr>
          </a:p>
          <a:p>
            <a:pPr marL="12700" marR="6985" indent="456565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Generally,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elastomer (rubber) material the molecules chains motion  depends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material's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glass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transition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temperature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(Tg).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All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polymers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above</a:t>
            </a:r>
          </a:p>
          <a:p>
            <a:pPr marL="12700" marR="6350" algn="just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glass transition temperature (Tg), act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rubber materials due to entanglements,  however, when the entanglements </a:t>
            </a:r>
            <a:r>
              <a:rPr sz="1400" dirty="0">
                <a:latin typeface="Times New Roman"/>
                <a:cs typeface="Times New Roman"/>
              </a:rPr>
              <a:t>break, the </a:t>
            </a:r>
            <a:r>
              <a:rPr sz="1400" spc="-5" dirty="0">
                <a:latin typeface="Times New Roman"/>
                <a:cs typeface="Times New Roman"/>
              </a:rPr>
              <a:t>polymer will begin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flow. The  glass transition temperatures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all rubber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quite low, usually below room  temperature, therefore many polymers </a:t>
            </a:r>
            <a:r>
              <a:rPr sz="1400" dirty="0">
                <a:latin typeface="Times New Roman"/>
                <a:cs typeface="Times New Roman"/>
              </a:rPr>
              <a:t>at room </a:t>
            </a:r>
            <a:r>
              <a:rPr sz="1400" spc="-5" dirty="0">
                <a:latin typeface="Times New Roman"/>
                <a:cs typeface="Times New Roman"/>
              </a:rPr>
              <a:t>temperatures </a:t>
            </a:r>
            <a:r>
              <a:rPr sz="1400" dirty="0">
                <a:latin typeface="Times New Roman"/>
                <a:cs typeface="Times New Roman"/>
              </a:rPr>
              <a:t>act as </a:t>
            </a:r>
            <a:r>
              <a:rPr sz="1400" spc="-5" dirty="0">
                <a:latin typeface="Times New Roman"/>
                <a:cs typeface="Times New Roman"/>
              </a:rPr>
              <a:t>rubbers and  being have many useful properties and use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many applications because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their  unusual properties,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are unmatched by </a:t>
            </a:r>
            <a:r>
              <a:rPr sz="1400" dirty="0">
                <a:latin typeface="Times New Roman"/>
                <a:cs typeface="Times New Roman"/>
              </a:rPr>
              <a:t>other </a:t>
            </a:r>
            <a:r>
              <a:rPr sz="1400" spc="-5" dirty="0">
                <a:latin typeface="Times New Roman"/>
                <a:cs typeface="Times New Roman"/>
              </a:rPr>
              <a:t>types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materials.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398780" algn="just">
              <a:lnSpc>
                <a:spcPct val="143600"/>
              </a:lnSpc>
            </a:pPr>
            <a:r>
              <a:rPr sz="1400" u="sng" dirty="0">
                <a:solidFill>
                  <a:srgbClr val="FF0000"/>
                </a:solidFill>
                <a:latin typeface="Times New Roman"/>
                <a:cs typeface="Times New Roman"/>
              </a:rPr>
              <a:t>These 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materials can </a:t>
            </a:r>
            <a:r>
              <a:rPr sz="1400" u="sng" dirty="0">
                <a:solidFill>
                  <a:srgbClr val="FF0000"/>
                </a:solidFill>
                <a:latin typeface="Times New Roman"/>
                <a:cs typeface="Times New Roman"/>
              </a:rPr>
              <a:t>be </a:t>
            </a:r>
            <a:r>
              <a:rPr sz="1400" u="sng" spc="-10" dirty="0">
                <a:solidFill>
                  <a:srgbClr val="FF0000"/>
                </a:solidFill>
                <a:latin typeface="Times New Roman"/>
                <a:cs typeface="Times New Roman"/>
              </a:rPr>
              <a:t>modified </a:t>
            </a:r>
            <a:r>
              <a:rPr sz="1400" u="sng" dirty="0">
                <a:solidFill>
                  <a:srgbClr val="FF0000"/>
                </a:solidFill>
                <a:latin typeface="Times New Roman"/>
                <a:cs typeface="Times New Roman"/>
              </a:rPr>
              <a:t>after 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curing process </a:t>
            </a:r>
            <a:r>
              <a:rPr sz="1400" u="sng" dirty="0">
                <a:solidFill>
                  <a:srgbClr val="FF0000"/>
                </a:solidFill>
                <a:latin typeface="Times New Roman"/>
                <a:cs typeface="Times New Roman"/>
              </a:rPr>
              <a:t>by </a:t>
            </a:r>
            <a:r>
              <a:rPr sz="1400" u="sng" dirty="0">
                <a:solidFill>
                  <a:srgbClr val="FF0000"/>
                </a:solidFill>
                <a:latin typeface="Times New Roman"/>
                <a:cs typeface="Times New Roman"/>
                <a:hlinkClick r:id="rId4"/>
              </a:rPr>
              <a:t>heat</a:t>
            </a:r>
            <a:r>
              <a:rPr sz="1400" u="sng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irradiation </a:t>
            </a:r>
            <a:r>
              <a:rPr sz="1400" u="sng" spc="5" dirty="0">
                <a:solidFill>
                  <a:srgbClr val="FF0000"/>
                </a:solidFill>
                <a:latin typeface="Times New Roman"/>
                <a:cs typeface="Times New Roman"/>
              </a:rPr>
              <a:t>or  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  <a:hlinkClick r:id="rId5"/>
              </a:rPr>
              <a:t>chemical</a:t>
            </a:r>
            <a:r>
              <a:rPr sz="1400" u="sng" spc="165" dirty="0">
                <a:solidFill>
                  <a:srgbClr val="FF0000"/>
                </a:solidFill>
                <a:latin typeface="Times New Roman"/>
                <a:cs typeface="Times New Roman"/>
                <a:hlinkClick r:id="rId5"/>
              </a:rPr>
              <a:t> 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  <a:hlinkClick r:id="rId5"/>
              </a:rPr>
              <a:t>reaction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r>
              <a:rPr sz="1400" u="sng" spc="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u="sng" spc="-10" dirty="0">
                <a:solidFill>
                  <a:srgbClr val="FF0000"/>
                </a:solidFill>
                <a:latin typeface="Times New Roman"/>
                <a:cs typeface="Times New Roman"/>
              </a:rPr>
              <a:t>Also</a:t>
            </a:r>
            <a:r>
              <a:rPr sz="1400" u="sng" spc="1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u="sng" dirty="0">
                <a:solidFill>
                  <a:srgbClr val="FF0000"/>
                </a:solidFill>
                <a:latin typeface="Times New Roman"/>
                <a:cs typeface="Times New Roman"/>
              </a:rPr>
              <a:t>it</a:t>
            </a:r>
            <a:r>
              <a:rPr sz="1400" u="sng" spc="1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has</a:t>
            </a:r>
            <a:r>
              <a:rPr sz="1400" u="sng" spc="1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  <a:hlinkClick r:id="rId6"/>
              </a:rPr>
              <a:t>viscoelasticity 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  <a:hlinkClick r:id="rId7"/>
              </a:rPr>
              <a:t>viscosity</a:t>
            </a:r>
            <a:r>
              <a:rPr sz="1400" u="sng" spc="-10" dirty="0">
                <a:solidFill>
                  <a:srgbClr val="FF0000"/>
                </a:solidFill>
                <a:latin typeface="Times New Roman"/>
                <a:cs typeface="Times New Roman"/>
                <a:hlinkClick r:id="rId7"/>
              </a:rPr>
              <a:t> 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sz="1400" u="sng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  <a:hlinkClick r:id="rId8"/>
              </a:rPr>
              <a:t>elasticity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r>
              <a:rPr sz="1400" u="sng" spc="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property,</a:t>
            </a:r>
            <a:endParaRPr sz="1400" u="sng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6350" algn="just">
              <a:lnSpc>
                <a:spcPct val="143600"/>
              </a:lnSpc>
              <a:spcBef>
                <a:spcPts val="15"/>
              </a:spcBef>
            </a:pP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and dissipates energy </a:t>
            </a:r>
            <a:r>
              <a:rPr sz="1400" u="sng" dirty="0">
                <a:solidFill>
                  <a:srgbClr val="FF0000"/>
                </a:solidFill>
                <a:latin typeface="Times New Roman"/>
                <a:cs typeface="Times New Roman"/>
              </a:rPr>
              <a:t>because of </a:t>
            </a:r>
            <a:r>
              <a:rPr sz="1400" u="sng" spc="-5" dirty="0">
                <a:solidFill>
                  <a:srgbClr val="FF0000"/>
                </a:solidFill>
                <a:latin typeface="Times New Roman"/>
                <a:cs typeface="Times New Roman"/>
              </a:rPr>
              <a:t>its viscoelastic nature. </a:t>
            </a:r>
            <a:r>
              <a:rPr sz="1400" dirty="0">
                <a:latin typeface="Times New Roman"/>
                <a:cs typeface="Times New Roman"/>
              </a:rPr>
              <a:t>However, </a:t>
            </a:r>
            <a:r>
              <a:rPr sz="1400" spc="-5" dirty="0">
                <a:latin typeface="Times New Roman"/>
                <a:cs typeface="Times New Roman"/>
              </a:rPr>
              <a:t>the  </a:t>
            </a:r>
            <a:r>
              <a:rPr sz="1400" spc="-5" dirty="0">
                <a:solidFill>
                  <a:srgbClr val="FF0000"/>
                </a:solidFill>
                <a:latin typeface="Times New Roman"/>
                <a:cs typeface="Times New Roman"/>
              </a:rPr>
              <a:t>vulcanization process lead </a:t>
            </a:r>
            <a:r>
              <a:rPr sz="1400" dirty="0">
                <a:solidFill>
                  <a:srgbClr val="FF0000"/>
                </a:solidFill>
                <a:latin typeface="Times New Roman"/>
                <a:cs typeface="Times New Roman"/>
              </a:rPr>
              <a:t>to </a:t>
            </a:r>
            <a:r>
              <a:rPr sz="1400" spc="-5" dirty="0">
                <a:solidFill>
                  <a:srgbClr val="FF0000"/>
                </a:solidFill>
                <a:latin typeface="Times New Roman"/>
                <a:cs typeface="Times New Roman"/>
              </a:rPr>
              <a:t>reduce the viscosity, increase the elasticity</a:t>
            </a:r>
            <a:r>
              <a:rPr sz="1400" spc="-5" dirty="0">
                <a:latin typeface="Times New Roman"/>
                <a:cs typeface="Times New Roman"/>
              </a:rPr>
              <a:t>, also  elastomer will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insoluble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boiling solvent and becomes more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resilience.</a:t>
            </a:r>
            <a:endParaRPr sz="1400" dirty="0">
              <a:latin typeface="Times New Roman"/>
              <a:cs typeface="Times New Roman"/>
            </a:endParaRPr>
          </a:p>
          <a:p>
            <a:pPr marL="12700" indent="456565" algn="just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elastomer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term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often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used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interchangeably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with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rubber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term,</a:t>
            </a:r>
            <a:endParaRPr sz="14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437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difference between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10" dirty="0">
                <a:latin typeface="Times New Roman"/>
                <a:cs typeface="Times New Roman"/>
              </a:rPr>
              <a:t>elastomer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rubber is the rubber term </a:t>
            </a:r>
            <a:r>
              <a:rPr sz="1400" dirty="0">
                <a:latin typeface="Times New Roman"/>
                <a:cs typeface="Times New Roman"/>
              </a:rPr>
              <a:t>that </a:t>
            </a:r>
            <a:r>
              <a:rPr sz="1400" spc="-10" dirty="0">
                <a:latin typeface="Times New Roman"/>
                <a:cs typeface="Times New Roman"/>
              </a:rPr>
              <a:t>is  </a:t>
            </a:r>
            <a:r>
              <a:rPr sz="1400" spc="-5" dirty="0">
                <a:latin typeface="Times New Roman"/>
                <a:cs typeface="Times New Roman"/>
              </a:rPr>
              <a:t>previous using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refer the originally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natural rubber (NR), which naturally  derived from </a:t>
            </a:r>
            <a:r>
              <a:rPr sz="1400" dirty="0">
                <a:latin typeface="Times New Roman"/>
                <a:cs typeface="Times New Roman"/>
              </a:rPr>
              <a:t>organic </a:t>
            </a:r>
            <a:r>
              <a:rPr sz="1400" spc="-5" dirty="0">
                <a:latin typeface="Times New Roman"/>
                <a:cs typeface="Times New Roman"/>
              </a:rPr>
              <a:t>materials that occurred naturally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nature, this </a:t>
            </a:r>
            <a:r>
              <a:rPr sz="1400" dirty="0">
                <a:latin typeface="Times New Roman"/>
                <a:cs typeface="Times New Roman"/>
              </a:rPr>
              <a:t>term </a:t>
            </a:r>
            <a:r>
              <a:rPr sz="1400" spc="-5" dirty="0">
                <a:latin typeface="Times New Roman"/>
                <a:cs typeface="Times New Roman"/>
              </a:rPr>
              <a:t>was  first used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English. While, the elastomer term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recently using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refer the  materials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is derived from </a:t>
            </a:r>
            <a:r>
              <a:rPr sz="1400" dirty="0">
                <a:latin typeface="Times New Roman"/>
                <a:cs typeface="Times New Roman"/>
              </a:rPr>
              <a:t>by-products of </a:t>
            </a:r>
            <a:r>
              <a:rPr sz="1400" spc="-5" dirty="0">
                <a:latin typeface="Times New Roman"/>
                <a:cs typeface="Times New Roman"/>
              </a:rPr>
              <a:t>petroleum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natural gas, </a:t>
            </a:r>
            <a:r>
              <a:rPr sz="1400" spc="5" dirty="0">
                <a:latin typeface="Times New Roman"/>
                <a:cs typeface="Times New Roman"/>
              </a:rPr>
              <a:t>and 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produced synthetically </a:t>
            </a:r>
            <a:r>
              <a:rPr sz="1400" dirty="0">
                <a:latin typeface="Times New Roman"/>
                <a:cs typeface="Times New Roman"/>
              </a:rPr>
              <a:t>by human to </a:t>
            </a:r>
            <a:r>
              <a:rPr sz="1400" spc="-5" dirty="0">
                <a:latin typeface="Times New Roman"/>
                <a:cs typeface="Times New Roman"/>
              </a:rPr>
              <a:t>produce the synthetic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rubber.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r>
              <a:rPr spc="30" dirty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774700"/>
            <a:ext cx="5788660" cy="5518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latin typeface="Times New Roman"/>
                <a:cs typeface="Times New Roman"/>
              </a:rPr>
              <a:t>Mechanical Behaviors </a:t>
            </a:r>
            <a:r>
              <a:rPr sz="1400" b="1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Elastomer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Materials</a:t>
            </a:r>
            <a:endParaRPr sz="1400" dirty="0">
              <a:latin typeface="Times New Roman"/>
              <a:cs typeface="Times New Roman"/>
            </a:endParaRPr>
          </a:p>
          <a:p>
            <a:pPr marL="12700" indent="456565" algn="just">
              <a:lnSpc>
                <a:spcPct val="100000"/>
              </a:lnSpc>
              <a:spcBef>
                <a:spcPts val="710"/>
              </a:spcBef>
            </a:pPr>
            <a:r>
              <a:rPr sz="1400" dirty="0">
                <a:latin typeface="Times New Roman"/>
                <a:cs typeface="Times New Roman"/>
              </a:rPr>
              <a:t>Under</a:t>
            </a:r>
            <a:r>
              <a:rPr sz="1400" spc="1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normal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conditions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long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molecules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chains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making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up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</a:t>
            </a:r>
            <a:endParaRPr sz="14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8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elastomeric material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randomly distribution and irregularly </a:t>
            </a:r>
            <a:r>
              <a:rPr sz="1400" dirty="0">
                <a:latin typeface="Times New Roman"/>
                <a:cs typeface="Times New Roman"/>
              </a:rPr>
              <a:t>arrangement. </a:t>
            </a:r>
            <a:r>
              <a:rPr sz="1400" spc="-5" dirty="0">
                <a:latin typeface="Times New Roman"/>
                <a:cs typeface="Times New Roman"/>
              </a:rPr>
              <a:t>But  when force </a:t>
            </a:r>
            <a:r>
              <a:rPr sz="1400" spc="-10" dirty="0">
                <a:latin typeface="Times New Roman"/>
                <a:cs typeface="Times New Roman"/>
              </a:rPr>
              <a:t>applied </a:t>
            </a:r>
            <a:r>
              <a:rPr sz="1400" dirty="0">
                <a:latin typeface="Times New Roman"/>
                <a:cs typeface="Times New Roman"/>
              </a:rPr>
              <a:t>on it, </a:t>
            </a:r>
            <a:r>
              <a:rPr sz="1400" spc="-5" dirty="0">
                <a:latin typeface="Times New Roman"/>
                <a:cs typeface="Times New Roman"/>
              </a:rPr>
              <a:t>the molecules chains stretching </a:t>
            </a:r>
            <a:r>
              <a:rPr sz="1400" dirty="0">
                <a:latin typeface="Times New Roman"/>
                <a:cs typeface="Times New Roman"/>
              </a:rPr>
              <a:t>in the </a:t>
            </a:r>
            <a:r>
              <a:rPr sz="1400" spc="-5" dirty="0">
                <a:latin typeface="Times New Roman"/>
                <a:cs typeface="Times New Roman"/>
              </a:rPr>
              <a:t>direction </a:t>
            </a:r>
            <a:r>
              <a:rPr sz="1400" dirty="0">
                <a:latin typeface="Times New Roman"/>
                <a:cs typeface="Times New Roman"/>
              </a:rPr>
              <a:t>of  force </a:t>
            </a:r>
            <a:r>
              <a:rPr sz="1400" spc="-5" dirty="0">
                <a:latin typeface="Times New Roman"/>
                <a:cs typeface="Times New Roman"/>
              </a:rPr>
              <a:t>applied. </a:t>
            </a:r>
            <a:r>
              <a:rPr sz="1400" spc="-10" dirty="0">
                <a:latin typeface="Times New Roman"/>
                <a:cs typeface="Times New Roman"/>
              </a:rPr>
              <a:t>When </a:t>
            </a:r>
            <a:r>
              <a:rPr sz="1400" spc="-5" dirty="0">
                <a:latin typeface="Times New Roman"/>
                <a:cs typeface="Times New Roman"/>
              </a:rPr>
              <a:t>removal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this </a:t>
            </a:r>
            <a:r>
              <a:rPr sz="1400" dirty="0">
                <a:latin typeface="Times New Roman"/>
                <a:cs typeface="Times New Roman"/>
              </a:rPr>
              <a:t>external </a:t>
            </a:r>
            <a:r>
              <a:rPr sz="1400" spc="-5" dirty="0">
                <a:latin typeface="Times New Roman"/>
                <a:cs typeface="Times New Roman"/>
              </a:rPr>
              <a:t>forces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molecules chains  spontaneously return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their normal configuration and original shape, </a:t>
            </a:r>
            <a:r>
              <a:rPr sz="1400" spc="-10" dirty="0">
                <a:latin typeface="Times New Roman"/>
                <a:cs typeface="Times New Roman"/>
              </a:rPr>
              <a:t>as  </a:t>
            </a:r>
            <a:r>
              <a:rPr sz="1400" dirty="0">
                <a:latin typeface="Times New Roman"/>
                <a:cs typeface="Times New Roman"/>
              </a:rPr>
              <a:t>random </a:t>
            </a:r>
            <a:r>
              <a:rPr sz="1400" spc="-5" dirty="0">
                <a:latin typeface="Times New Roman"/>
                <a:cs typeface="Times New Roman"/>
              </a:rPr>
              <a:t>distribution and irregularly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arrangement.</a:t>
            </a:r>
            <a:endParaRPr sz="1400" dirty="0">
              <a:latin typeface="Times New Roman"/>
              <a:cs typeface="Times New Roman"/>
            </a:endParaRPr>
          </a:p>
          <a:p>
            <a:pPr marL="12700" marR="8890" indent="456565" algn="just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Therefore </a:t>
            </a:r>
            <a:r>
              <a:rPr sz="1400" spc="-5" dirty="0">
                <a:latin typeface="Times New Roman"/>
                <a:cs typeface="Times New Roman"/>
              </a:rPr>
              <a:t>the elastomers (rubber) materials are differentiated </a:t>
            </a:r>
            <a:r>
              <a:rPr sz="1400" dirty="0">
                <a:latin typeface="Times New Roman"/>
                <a:cs typeface="Times New Roman"/>
              </a:rPr>
              <a:t>from </a:t>
            </a:r>
            <a:r>
              <a:rPr sz="1400" spc="-5" dirty="0">
                <a:latin typeface="Times New Roman"/>
                <a:cs typeface="Times New Roman"/>
              </a:rPr>
              <a:t>other  polymers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materials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mechanical</a:t>
            </a:r>
            <a:r>
              <a:rPr sz="1400" spc="2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property,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because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any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rubber</a:t>
            </a:r>
            <a:r>
              <a:rPr sz="1400" spc="2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material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consist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relatively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large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long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molecules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chains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having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high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degree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of</a:t>
            </a:r>
            <a:endParaRPr sz="14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flexibility (elasticity)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mobility </a:t>
            </a:r>
            <a:r>
              <a:rPr sz="1400" dirty="0">
                <a:latin typeface="Times New Roman"/>
                <a:cs typeface="Times New Roman"/>
              </a:rPr>
              <a:t>(resilience),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allow it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appear high  deformability (strain), </a:t>
            </a:r>
            <a:r>
              <a:rPr sz="1400" dirty="0">
                <a:latin typeface="Times New Roman"/>
                <a:cs typeface="Times New Roman"/>
              </a:rPr>
              <a:t>after </a:t>
            </a:r>
            <a:r>
              <a:rPr sz="1400" spc="-5" dirty="0">
                <a:latin typeface="Times New Roman"/>
                <a:cs typeface="Times New Roman"/>
              </a:rPr>
              <a:t>extension when subjected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external </a:t>
            </a:r>
            <a:r>
              <a:rPr sz="1400" dirty="0">
                <a:latin typeface="Times New Roman"/>
                <a:cs typeface="Times New Roman"/>
              </a:rPr>
              <a:t>loads </a:t>
            </a:r>
            <a:r>
              <a:rPr sz="1400" spc="-5" dirty="0">
                <a:latin typeface="Times New Roman"/>
                <a:cs typeface="Times New Roman"/>
              </a:rPr>
              <a:t>because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high </a:t>
            </a:r>
            <a:r>
              <a:rPr sz="1400" dirty="0">
                <a:latin typeface="Times New Roman"/>
                <a:cs typeface="Times New Roman"/>
              </a:rPr>
              <a:t>degree </a:t>
            </a:r>
            <a:r>
              <a:rPr sz="1400" spc="-5" dirty="0">
                <a:latin typeface="Times New Roman"/>
                <a:cs typeface="Times New Roman"/>
              </a:rPr>
              <a:t>of flexibility this process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shown in Figure (1).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additional  these molecules chains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usually joined </a:t>
            </a:r>
            <a:r>
              <a:rPr sz="1400" dirty="0">
                <a:latin typeface="Times New Roman"/>
                <a:cs typeface="Times New Roman"/>
              </a:rPr>
              <a:t>by chemical </a:t>
            </a:r>
            <a:r>
              <a:rPr sz="1400" spc="-5" dirty="0">
                <a:latin typeface="Times New Roman"/>
                <a:cs typeface="Times New Roman"/>
              </a:rPr>
              <a:t>bonds into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network  structure, also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some </a:t>
            </a:r>
            <a:r>
              <a:rPr sz="1400" spc="-10" dirty="0">
                <a:latin typeface="Times New Roman"/>
                <a:cs typeface="Times New Roman"/>
              </a:rPr>
              <a:t>time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slightly </a:t>
            </a:r>
            <a:r>
              <a:rPr sz="1400" dirty="0">
                <a:latin typeface="Times New Roman"/>
                <a:cs typeface="Times New Roman"/>
              </a:rPr>
              <a:t>cross </a:t>
            </a:r>
            <a:r>
              <a:rPr sz="1400" spc="-5" dirty="0">
                <a:latin typeface="Times New Roman"/>
                <a:cs typeface="Times New Roman"/>
              </a:rPr>
              <a:t>linked structure, that are capable of  recovering to their original shape </a:t>
            </a:r>
            <a:r>
              <a:rPr sz="1400" spc="-10" dirty="0">
                <a:latin typeface="Times New Roman"/>
                <a:cs typeface="Times New Roman"/>
              </a:rPr>
              <a:t>rapidly, </a:t>
            </a:r>
            <a:r>
              <a:rPr sz="1400" spc="-5" dirty="0">
                <a:latin typeface="Times New Roman"/>
                <a:cs typeface="Times New Roman"/>
              </a:rPr>
              <a:t>without </a:t>
            </a:r>
            <a:r>
              <a:rPr sz="1400" dirty="0">
                <a:latin typeface="Times New Roman"/>
                <a:cs typeface="Times New Roman"/>
              </a:rPr>
              <a:t>any </a:t>
            </a:r>
            <a:r>
              <a:rPr sz="1400" spc="-5" dirty="0">
                <a:latin typeface="Times New Roman"/>
                <a:cs typeface="Times New Roman"/>
              </a:rPr>
              <a:t>residual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non-  recoverable strain, because of high chain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mobility.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62532" y="6040500"/>
            <a:ext cx="5798185" cy="3529965"/>
          </a:xfrm>
          <a:custGeom>
            <a:avLst/>
            <a:gdLst/>
            <a:ahLst/>
            <a:cxnLst/>
            <a:rect l="l" t="t" r="r" b="b"/>
            <a:pathLst>
              <a:path w="5798184" h="3529965">
                <a:moveTo>
                  <a:pt x="1002792" y="0"/>
                </a:moveTo>
                <a:lnTo>
                  <a:pt x="0" y="0"/>
                </a:lnTo>
                <a:lnTo>
                  <a:pt x="0" y="272796"/>
                </a:lnTo>
                <a:lnTo>
                  <a:pt x="0" y="547116"/>
                </a:lnTo>
                <a:lnTo>
                  <a:pt x="0" y="2183892"/>
                </a:lnTo>
                <a:lnTo>
                  <a:pt x="1002792" y="2183892"/>
                </a:lnTo>
                <a:lnTo>
                  <a:pt x="1002792" y="272796"/>
                </a:lnTo>
                <a:lnTo>
                  <a:pt x="1002792" y="0"/>
                </a:lnTo>
                <a:close/>
              </a:path>
              <a:path w="5798184" h="3529965">
                <a:moveTo>
                  <a:pt x="5798185" y="3004185"/>
                </a:moveTo>
                <a:lnTo>
                  <a:pt x="1002792" y="3004185"/>
                </a:lnTo>
                <a:lnTo>
                  <a:pt x="1002792" y="2731389"/>
                </a:lnTo>
                <a:lnTo>
                  <a:pt x="1002792" y="2458593"/>
                </a:lnTo>
                <a:lnTo>
                  <a:pt x="1002792" y="2183981"/>
                </a:lnTo>
                <a:lnTo>
                  <a:pt x="0" y="2183981"/>
                </a:lnTo>
                <a:lnTo>
                  <a:pt x="0" y="2458593"/>
                </a:lnTo>
                <a:lnTo>
                  <a:pt x="0" y="2731389"/>
                </a:lnTo>
                <a:lnTo>
                  <a:pt x="0" y="3004185"/>
                </a:lnTo>
                <a:lnTo>
                  <a:pt x="0" y="3266262"/>
                </a:lnTo>
                <a:lnTo>
                  <a:pt x="0" y="3529914"/>
                </a:lnTo>
                <a:lnTo>
                  <a:pt x="5798185" y="3529914"/>
                </a:lnTo>
                <a:lnTo>
                  <a:pt x="5798185" y="3266313"/>
                </a:lnTo>
                <a:lnTo>
                  <a:pt x="5798185" y="3004185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91564" y="8942120"/>
            <a:ext cx="5537835" cy="549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2985" marR="5080" indent="-1010919">
              <a:lnSpc>
                <a:spcPct val="1433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Figure (1): </a:t>
            </a:r>
            <a:r>
              <a:rPr sz="1200" b="1" dirty="0">
                <a:latin typeface="Times New Roman"/>
                <a:cs typeface="Times New Roman"/>
              </a:rPr>
              <a:t>(A) </a:t>
            </a:r>
            <a:r>
              <a:rPr sz="1200" b="1" spc="-5" dirty="0">
                <a:latin typeface="Times New Roman"/>
                <a:cs typeface="Times New Roman"/>
              </a:rPr>
              <a:t>unstressed polymer, (B) same </a:t>
            </a:r>
            <a:r>
              <a:rPr sz="1200" b="1" dirty="0">
                <a:latin typeface="Times New Roman"/>
                <a:cs typeface="Times New Roman"/>
              </a:rPr>
              <a:t>polymer </a:t>
            </a:r>
            <a:r>
              <a:rPr sz="1200" b="1" spc="-5" dirty="0">
                <a:latin typeface="Times New Roman"/>
                <a:cs typeface="Times New Roman"/>
              </a:rPr>
              <a:t>under stress, when the stress is  removed, </a:t>
            </a:r>
            <a:r>
              <a:rPr sz="1200" b="1" dirty="0">
                <a:latin typeface="Times New Roman"/>
                <a:cs typeface="Times New Roman"/>
              </a:rPr>
              <a:t>it will </a:t>
            </a:r>
            <a:r>
              <a:rPr sz="1200" b="1" spc="-5" dirty="0">
                <a:latin typeface="Times New Roman"/>
                <a:cs typeface="Times New Roman"/>
              </a:rPr>
              <a:t>return </a:t>
            </a:r>
            <a:r>
              <a:rPr sz="1200" b="1" dirty="0">
                <a:latin typeface="Times New Roman"/>
                <a:cs typeface="Times New Roman"/>
              </a:rPr>
              <a:t>to </a:t>
            </a:r>
            <a:r>
              <a:rPr sz="1200" b="1" spc="-5" dirty="0">
                <a:latin typeface="Times New Roman"/>
                <a:cs typeface="Times New Roman"/>
              </a:rPr>
              <a:t>their original</a:t>
            </a:r>
            <a:r>
              <a:rPr sz="1200" b="1" spc="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configuration.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180848" y="6060952"/>
            <a:ext cx="3138170" cy="2936875"/>
            <a:chOff x="2180848" y="6060952"/>
            <a:chExt cx="3138170" cy="2936875"/>
          </a:xfrm>
        </p:grpSpPr>
        <p:sp>
          <p:nvSpPr>
            <p:cNvPr id="6" name="object 6"/>
            <p:cNvSpPr/>
            <p:nvPr/>
          </p:nvSpPr>
          <p:spPr>
            <a:xfrm>
              <a:off x="2180848" y="6060952"/>
              <a:ext cx="3137907" cy="293673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36470" y="6116319"/>
              <a:ext cx="2973705" cy="27727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17420" y="6097269"/>
              <a:ext cx="3011805" cy="2811145"/>
            </a:xfrm>
            <a:custGeom>
              <a:avLst/>
              <a:gdLst/>
              <a:ahLst/>
              <a:cxnLst/>
              <a:rect l="l" t="t" r="r" b="b"/>
              <a:pathLst>
                <a:path w="3011804" h="2811145">
                  <a:moveTo>
                    <a:pt x="0" y="2810891"/>
                  </a:moveTo>
                  <a:lnTo>
                    <a:pt x="3011805" y="2810891"/>
                  </a:lnTo>
                  <a:lnTo>
                    <a:pt x="3011805" y="0"/>
                  </a:lnTo>
                  <a:lnTo>
                    <a:pt x="0" y="0"/>
                  </a:lnTo>
                  <a:lnTo>
                    <a:pt x="0" y="2810891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r>
              <a:rPr spc="30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5050" y="799746"/>
            <a:ext cx="5821095" cy="82045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6565" algn="just">
              <a:lnSpc>
                <a:spcPct val="143800"/>
              </a:lnSpc>
              <a:spcBef>
                <a:spcPts val="745"/>
              </a:spcBef>
            </a:pPr>
            <a:r>
              <a:rPr sz="1400" dirty="0" smtClean="0">
                <a:latin typeface="Times New Roman"/>
                <a:cs typeface="Times New Roman"/>
              </a:rPr>
              <a:t>Hence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elastomers derived from two words (elastic polymer), elastic is  describing the ability </a:t>
            </a:r>
            <a:r>
              <a:rPr sz="1400" dirty="0">
                <a:latin typeface="Times New Roman"/>
                <a:cs typeface="Times New Roman"/>
              </a:rPr>
              <a:t>of a </a:t>
            </a:r>
            <a:r>
              <a:rPr sz="1400" spc="-5" dirty="0">
                <a:latin typeface="Times New Roman"/>
                <a:cs typeface="Times New Roman"/>
              </a:rPr>
              <a:t>material to extension </a:t>
            </a:r>
            <a:r>
              <a:rPr sz="1400" dirty="0">
                <a:latin typeface="Times New Roman"/>
                <a:cs typeface="Times New Roman"/>
              </a:rPr>
              <a:t>when </a:t>
            </a:r>
            <a:r>
              <a:rPr sz="1400" spc="-5" dirty="0">
                <a:latin typeface="Times New Roman"/>
                <a:cs typeface="Times New Roman"/>
              </a:rPr>
              <a:t>subjected to external </a:t>
            </a:r>
            <a:r>
              <a:rPr sz="1400" dirty="0">
                <a:latin typeface="Times New Roman"/>
                <a:cs typeface="Times New Roman"/>
              </a:rPr>
              <a:t>loads  </a:t>
            </a:r>
            <a:r>
              <a:rPr sz="1400" spc="-5" dirty="0">
                <a:latin typeface="Times New Roman"/>
                <a:cs typeface="Times New Roman"/>
              </a:rPr>
              <a:t>and return to its original shape </a:t>
            </a:r>
            <a:r>
              <a:rPr sz="1400" spc="-10" dirty="0">
                <a:latin typeface="Times New Roman"/>
                <a:cs typeface="Times New Roman"/>
              </a:rPr>
              <a:t>when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load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removed. While, the mers that  drive from polymer which is means the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parts.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55"/>
              </a:spcBef>
            </a:pPr>
            <a:r>
              <a:rPr sz="1400" b="1" spc="-5" dirty="0">
                <a:latin typeface="Times New Roman"/>
                <a:cs typeface="Times New Roman"/>
              </a:rPr>
              <a:t>Classification of Elastomer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Materials</a:t>
            </a:r>
            <a:endParaRPr sz="1400" dirty="0">
              <a:latin typeface="Times New Roman"/>
              <a:cs typeface="Times New Roman"/>
            </a:endParaRPr>
          </a:p>
          <a:p>
            <a:pPr marL="12700" indent="456565" algn="just">
              <a:lnSpc>
                <a:spcPct val="100000"/>
              </a:lnSpc>
              <a:spcBef>
                <a:spcPts val="705"/>
              </a:spcBef>
            </a:pPr>
            <a:r>
              <a:rPr sz="1400" spc="-5" dirty="0">
                <a:latin typeface="Times New Roman"/>
                <a:cs typeface="Times New Roman"/>
              </a:rPr>
              <a:t>Depending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</a:rPr>
              <a:t>the polymer structure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degree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chemical bonds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in</a:t>
            </a:r>
            <a:endParaRPr sz="1400" dirty="0">
              <a:latin typeface="Times New Roman"/>
              <a:cs typeface="Times New Roman"/>
            </a:endParaRPr>
          </a:p>
          <a:p>
            <a:pPr marL="12700" marR="82550" algn="just">
              <a:lnSpc>
                <a:spcPct val="143600"/>
              </a:lnSpc>
              <a:spcBef>
                <a:spcPts val="15"/>
              </a:spcBef>
            </a:pP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polymers, elastomeric materials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have properties similar </a:t>
            </a:r>
            <a:r>
              <a:rPr sz="1400" dirty="0">
                <a:latin typeface="Times New Roman"/>
                <a:cs typeface="Times New Roman"/>
              </a:rPr>
              <a:t>to  </a:t>
            </a:r>
            <a:r>
              <a:rPr sz="1400" spc="-5" dirty="0">
                <a:latin typeface="Times New Roman"/>
                <a:cs typeface="Times New Roman"/>
              </a:rPr>
              <a:t>thermosetting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thermoplastics, so elastomeric materials </a:t>
            </a:r>
            <a:r>
              <a:rPr sz="1400" dirty="0">
                <a:latin typeface="Times New Roman"/>
                <a:cs typeface="Times New Roman"/>
              </a:rPr>
              <a:t>can be </a:t>
            </a:r>
            <a:r>
              <a:rPr sz="1400" spc="-5" dirty="0">
                <a:latin typeface="Times New Roman"/>
                <a:cs typeface="Times New Roman"/>
              </a:rPr>
              <a:t>divided  broadly into two types: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1- </a:t>
            </a:r>
            <a:r>
              <a:rPr sz="1400" b="1" spc="-5" dirty="0">
                <a:latin typeface="Times New Roman"/>
                <a:cs typeface="Times New Roman"/>
              </a:rPr>
              <a:t>Thermosetting</a:t>
            </a:r>
            <a:r>
              <a:rPr sz="1400" b="1" spc="-8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Elastomers</a:t>
            </a:r>
            <a:endParaRPr sz="1400" dirty="0">
              <a:latin typeface="Times New Roman"/>
              <a:cs typeface="Times New Roman"/>
            </a:endParaRPr>
          </a:p>
          <a:p>
            <a:pPr marL="12700" marR="82550" indent="456565" algn="just">
              <a:lnSpc>
                <a:spcPct val="143700"/>
              </a:lnSpc>
              <a:spcBef>
                <a:spcPts val="585"/>
              </a:spcBef>
            </a:pPr>
            <a:r>
              <a:rPr sz="1400" spc="-5" dirty="0">
                <a:latin typeface="Times New Roman"/>
                <a:cs typeface="Times New Roman"/>
              </a:rPr>
              <a:t>Most elastomers materials are thermosets, these materials having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three  dimensional network </a:t>
            </a:r>
            <a:r>
              <a:rPr sz="1400" dirty="0">
                <a:latin typeface="Times New Roman"/>
                <a:cs typeface="Times New Roman"/>
              </a:rPr>
              <a:t>(cross </a:t>
            </a:r>
            <a:r>
              <a:rPr sz="1400" spc="-5" dirty="0">
                <a:latin typeface="Times New Roman"/>
                <a:cs typeface="Times New Roman"/>
              </a:rPr>
              <a:t>link) structure,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be swelling but </a:t>
            </a:r>
            <a:r>
              <a:rPr sz="1400" dirty="0">
                <a:latin typeface="Times New Roman"/>
                <a:cs typeface="Times New Roman"/>
              </a:rPr>
              <a:t>do </a:t>
            </a:r>
            <a:r>
              <a:rPr sz="1400" spc="-5" dirty="0">
                <a:latin typeface="Times New Roman"/>
                <a:cs typeface="Times New Roman"/>
              </a:rPr>
              <a:t>not dissolve 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solvents,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do not melt when heated, these materials usually require  curing (vulcanization) process. </a:t>
            </a:r>
            <a:r>
              <a:rPr sz="1400" spc="-1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this process the long molecules chains held  together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chemical bonds </a:t>
            </a:r>
            <a:r>
              <a:rPr sz="1100" spc="-5" dirty="0">
                <a:latin typeface="Carlito"/>
                <a:cs typeface="Carlito"/>
              </a:rPr>
              <a:t>(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covalent </a:t>
            </a:r>
            <a:r>
              <a:rPr sz="1400" dirty="0">
                <a:latin typeface="Times New Roman"/>
                <a:cs typeface="Times New Roman"/>
                <a:hlinkClick r:id="rId2"/>
              </a:rPr>
              <a:t>bonds</a:t>
            </a:r>
            <a:r>
              <a:rPr sz="1400" dirty="0">
                <a:latin typeface="Times New Roman"/>
                <a:cs typeface="Times New Roman"/>
              </a:rPr>
              <a:t>), </a:t>
            </a:r>
            <a:r>
              <a:rPr sz="1400" spc="-5" dirty="0">
                <a:latin typeface="Times New Roman"/>
                <a:cs typeface="Times New Roman"/>
              </a:rPr>
              <a:t>then material becomes stronger,  and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cannot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remelted, remolded, recycled,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reprocessed, such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styrene  butadiene rubber and butadiene rubber.</a:t>
            </a:r>
            <a:endParaRPr sz="1400" dirty="0">
              <a:latin typeface="Times New Roman"/>
              <a:cs typeface="Times New Roman"/>
            </a:endParaRPr>
          </a:p>
          <a:p>
            <a:pPr marL="12700" marR="81280" indent="456565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Thermosetting elastomers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classified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general purpose elastomers  and specialty purpose elastomers. General purpose elastomers are used in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many</a:t>
            </a:r>
            <a:endParaRPr sz="1400" dirty="0">
              <a:latin typeface="Times New Roman"/>
              <a:cs typeface="Times New Roman"/>
            </a:endParaRPr>
          </a:p>
          <a:p>
            <a:pPr marL="12700" marR="81280" algn="just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applications, such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styrene butadiene rubber (SBR), butadiene rubber </a:t>
            </a:r>
            <a:r>
              <a:rPr sz="1400" dirty="0">
                <a:latin typeface="Times New Roman"/>
                <a:cs typeface="Times New Roman"/>
              </a:rPr>
              <a:t>(BR),  </a:t>
            </a:r>
            <a:r>
              <a:rPr sz="1400" spc="-5" dirty="0">
                <a:latin typeface="Times New Roman"/>
                <a:cs typeface="Times New Roman"/>
              </a:rPr>
              <a:t>and natural rubber (NR). Whereas general elastomer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unsuitable in </a:t>
            </a:r>
            <a:r>
              <a:rPr sz="1400" spc="-10" dirty="0">
                <a:latin typeface="Times New Roman"/>
                <a:cs typeface="Times New Roman"/>
              </a:rPr>
              <a:t>some  </a:t>
            </a:r>
            <a:r>
              <a:rPr sz="1400" spc="-5" dirty="0">
                <a:latin typeface="Times New Roman"/>
                <a:cs typeface="Times New Roman"/>
              </a:rPr>
              <a:t>applications and required higher performance materials the specialty purpose  elastomers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used, </a:t>
            </a:r>
            <a:r>
              <a:rPr sz="140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materials are more costly, hence are produced in  smaller volumes, such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silicon rubber (MQ), polyacrylic </a:t>
            </a:r>
            <a:r>
              <a:rPr sz="1400" dirty="0">
                <a:latin typeface="Times New Roman"/>
                <a:cs typeface="Times New Roman"/>
              </a:rPr>
              <a:t>rubber (PAR). </a:t>
            </a:r>
            <a:r>
              <a:rPr sz="1400" spc="-5" dirty="0">
                <a:latin typeface="Times New Roman"/>
                <a:cs typeface="Times New Roman"/>
              </a:rPr>
              <a:t>The  thermosetting elastomers types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shown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Figure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(2).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r>
              <a:rPr spc="30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03096" y="652271"/>
            <a:ext cx="5839460" cy="27940"/>
          </a:xfrm>
          <a:custGeom>
            <a:avLst/>
            <a:gdLst/>
            <a:ahLst/>
            <a:cxnLst/>
            <a:rect l="l" t="t" r="r" b="b"/>
            <a:pathLst>
              <a:path w="5839459" h="27940">
                <a:moveTo>
                  <a:pt x="5839409" y="0"/>
                </a:moveTo>
                <a:lnTo>
                  <a:pt x="5697677" y="0"/>
                </a:lnTo>
                <a:lnTo>
                  <a:pt x="5679313" y="0"/>
                </a:lnTo>
                <a:lnTo>
                  <a:pt x="5670245" y="0"/>
                </a:lnTo>
                <a:lnTo>
                  <a:pt x="0" y="0"/>
                </a:lnTo>
                <a:lnTo>
                  <a:pt x="0" y="27432"/>
                </a:lnTo>
                <a:lnTo>
                  <a:pt x="5670245" y="27432"/>
                </a:lnTo>
                <a:lnTo>
                  <a:pt x="5679313" y="27432"/>
                </a:lnTo>
                <a:lnTo>
                  <a:pt x="5697677" y="27432"/>
                </a:lnTo>
                <a:lnTo>
                  <a:pt x="5839409" y="27432"/>
                </a:lnTo>
                <a:lnTo>
                  <a:pt x="5839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8120" y="4218558"/>
            <a:ext cx="5788025" cy="3959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195" algn="ctr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Figure (2): Flow Chart </a:t>
            </a:r>
            <a:r>
              <a:rPr sz="1200" b="1" dirty="0">
                <a:latin typeface="Times New Roman"/>
                <a:cs typeface="Times New Roman"/>
              </a:rPr>
              <a:t>of </a:t>
            </a:r>
            <a:r>
              <a:rPr sz="1200" b="1" spc="-5" dirty="0">
                <a:latin typeface="Times New Roman"/>
                <a:cs typeface="Times New Roman"/>
              </a:rPr>
              <a:t>Thermosetting Elastomers</a:t>
            </a:r>
            <a:r>
              <a:rPr sz="1200" b="1" spc="6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Classification.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2- </a:t>
            </a:r>
            <a:r>
              <a:rPr sz="1400" b="1" spc="-5" dirty="0">
                <a:latin typeface="Times New Roman"/>
                <a:cs typeface="Times New Roman"/>
              </a:rPr>
              <a:t>Thermoplastics</a:t>
            </a:r>
            <a:r>
              <a:rPr sz="1400" b="1" spc="-7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Elastomers</a:t>
            </a:r>
            <a:endParaRPr sz="1400">
              <a:latin typeface="Times New Roman"/>
              <a:cs typeface="Times New Roman"/>
            </a:endParaRPr>
          </a:p>
          <a:p>
            <a:pPr marL="12700" marR="79375" indent="456565" algn="just">
              <a:lnSpc>
                <a:spcPts val="241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Some elastomers materials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thermoplastic, these materials having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liner structure, and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dissolves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suitable solvents but do not swelling,  these materials not </a:t>
            </a:r>
            <a:r>
              <a:rPr sz="1400" dirty="0">
                <a:latin typeface="Times New Roman"/>
                <a:cs typeface="Times New Roman"/>
              </a:rPr>
              <a:t>require </a:t>
            </a:r>
            <a:r>
              <a:rPr sz="1400" spc="-5" dirty="0">
                <a:latin typeface="Times New Roman"/>
                <a:cs typeface="Times New Roman"/>
              </a:rPr>
              <a:t>curing (vulcanization) process and the molecules  chains are joined by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weaker physical bonds, such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100" spc="-5" dirty="0">
                <a:latin typeface="Carlito"/>
                <a:cs typeface="Carlito"/>
                <a:hlinkClick r:id="rId2"/>
              </a:rPr>
              <a:t>(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hydrogen</a:t>
            </a:r>
            <a:r>
              <a:rPr sz="1400" spc="170" dirty="0">
                <a:latin typeface="Times New Roman"/>
                <a:cs typeface="Times New Roman"/>
                <a:hlinkClick r:id="rId2"/>
              </a:rPr>
              <a:t> 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bonds</a:t>
            </a:r>
            <a:r>
              <a:rPr sz="1400" spc="-5" dirty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5"/>
              </a:spcBef>
            </a:pPr>
            <a:r>
              <a:rPr sz="1400" spc="-5" dirty="0">
                <a:latin typeface="Times New Roman"/>
                <a:cs typeface="Times New Roman"/>
              </a:rPr>
              <a:t>vander walls bonds or dipole-dipole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interactions).</a:t>
            </a:r>
            <a:endParaRPr sz="1400">
              <a:latin typeface="Times New Roman"/>
              <a:cs typeface="Times New Roman"/>
            </a:endParaRPr>
          </a:p>
          <a:p>
            <a:pPr marL="12700" marR="80645" indent="45656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Therefore, these materials melting when </a:t>
            </a:r>
            <a:r>
              <a:rPr sz="1400" dirty="0">
                <a:latin typeface="Times New Roman"/>
                <a:cs typeface="Times New Roman"/>
              </a:rPr>
              <a:t>heated to a </a:t>
            </a:r>
            <a:r>
              <a:rPr sz="1400" spc="-10" dirty="0">
                <a:latin typeface="Times New Roman"/>
                <a:cs typeface="Times New Roman"/>
              </a:rPr>
              <a:t>liquid </a:t>
            </a:r>
            <a:r>
              <a:rPr sz="1400" spc="-5" dirty="0">
                <a:latin typeface="Times New Roman"/>
                <a:cs typeface="Times New Roman"/>
              </a:rPr>
              <a:t>state and  return to the solid state when cooled, finally </a:t>
            </a:r>
            <a:r>
              <a:rPr sz="1400" dirty="0">
                <a:latin typeface="Times New Roman"/>
                <a:cs typeface="Times New Roman"/>
              </a:rPr>
              <a:t>it can be </a:t>
            </a:r>
            <a:r>
              <a:rPr sz="1400" spc="-5" dirty="0">
                <a:latin typeface="Times New Roman"/>
                <a:cs typeface="Times New Roman"/>
              </a:rPr>
              <a:t>repeated, remelted,  remolded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recycled. such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polystyrene rubber, polyethylene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rubber.</a:t>
            </a:r>
            <a:endParaRPr sz="1400">
              <a:latin typeface="Times New Roman"/>
              <a:cs typeface="Times New Roman"/>
            </a:endParaRPr>
          </a:p>
          <a:p>
            <a:pPr marL="12700" indent="456565" algn="just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The principal commercial elastomers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listed in the Table </a:t>
            </a:r>
            <a:r>
              <a:rPr sz="1400" dirty="0">
                <a:latin typeface="Times New Roman"/>
                <a:cs typeface="Times New Roman"/>
              </a:rPr>
              <a:t>(1),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which</a:t>
            </a:r>
            <a:endParaRPr sz="14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indicates some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their important properties and applications. The configuration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elastomers, thermosetting and thermoplastic types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shown in Figure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(3).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37333" y="9597338"/>
            <a:ext cx="384682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Figure (3): The Configuration </a:t>
            </a:r>
            <a:r>
              <a:rPr sz="1200" b="1" dirty="0">
                <a:latin typeface="Times New Roman"/>
                <a:cs typeface="Times New Roman"/>
              </a:rPr>
              <a:t>of </a:t>
            </a:r>
            <a:r>
              <a:rPr sz="1200" b="1" spc="-5" dirty="0">
                <a:latin typeface="Times New Roman"/>
                <a:cs typeface="Times New Roman"/>
              </a:rPr>
              <a:t>Three Types </a:t>
            </a:r>
            <a:r>
              <a:rPr sz="1200" b="1" dirty="0">
                <a:latin typeface="Times New Roman"/>
                <a:cs typeface="Times New Roman"/>
              </a:rPr>
              <a:t>of</a:t>
            </a:r>
            <a:r>
              <a:rPr sz="1200" b="1" spc="9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Polymers.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14041" y="847343"/>
            <a:ext cx="5640705" cy="3287395"/>
            <a:chOff x="1114041" y="847343"/>
            <a:chExt cx="5640705" cy="3287395"/>
          </a:xfrm>
        </p:grpSpPr>
        <p:sp>
          <p:nvSpPr>
            <p:cNvPr id="7" name="object 7"/>
            <p:cNvSpPr/>
            <p:nvPr/>
          </p:nvSpPr>
          <p:spPr>
            <a:xfrm>
              <a:off x="1114041" y="847343"/>
              <a:ext cx="5640328" cy="32872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69352" y="902588"/>
              <a:ext cx="5476113" cy="312229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50302" y="883538"/>
              <a:ext cx="5514340" cy="3160395"/>
            </a:xfrm>
            <a:custGeom>
              <a:avLst/>
              <a:gdLst/>
              <a:ahLst/>
              <a:cxnLst/>
              <a:rect l="l" t="t" r="r" b="b"/>
              <a:pathLst>
                <a:path w="5514340" h="3160395">
                  <a:moveTo>
                    <a:pt x="0" y="3160395"/>
                  </a:moveTo>
                  <a:lnTo>
                    <a:pt x="5514213" y="3160395"/>
                  </a:lnTo>
                  <a:lnTo>
                    <a:pt x="5514213" y="0"/>
                  </a:lnTo>
                  <a:lnTo>
                    <a:pt x="0" y="0"/>
                  </a:lnTo>
                  <a:lnTo>
                    <a:pt x="0" y="3160395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437134" y="8295131"/>
            <a:ext cx="5058410" cy="1239520"/>
            <a:chOff x="1437134" y="8295131"/>
            <a:chExt cx="5058410" cy="1239520"/>
          </a:xfrm>
        </p:grpSpPr>
        <p:sp>
          <p:nvSpPr>
            <p:cNvPr id="11" name="object 11"/>
            <p:cNvSpPr/>
            <p:nvPr/>
          </p:nvSpPr>
          <p:spPr>
            <a:xfrm>
              <a:off x="1437134" y="8295131"/>
              <a:ext cx="5058150" cy="123901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493139" y="8350122"/>
              <a:ext cx="4893056" cy="107505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74089" y="8331072"/>
              <a:ext cx="4931410" cy="1113155"/>
            </a:xfrm>
            <a:custGeom>
              <a:avLst/>
              <a:gdLst/>
              <a:ahLst/>
              <a:cxnLst/>
              <a:rect l="l" t="t" r="r" b="b"/>
              <a:pathLst>
                <a:path w="4931410" h="1113154">
                  <a:moveTo>
                    <a:pt x="0" y="1113155"/>
                  </a:moveTo>
                  <a:lnTo>
                    <a:pt x="4931156" y="1113155"/>
                  </a:lnTo>
                  <a:lnTo>
                    <a:pt x="4931156" y="0"/>
                  </a:lnTo>
                  <a:lnTo>
                    <a:pt x="0" y="0"/>
                  </a:lnTo>
                  <a:lnTo>
                    <a:pt x="0" y="1113155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r>
              <a:rPr spc="30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84808" y="501303"/>
            <a:ext cx="5546090" cy="6386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2082164" marR="172085" indent="-1687830">
              <a:lnSpc>
                <a:spcPts val="1600"/>
              </a:lnSpc>
              <a:spcBef>
                <a:spcPts val="5"/>
              </a:spcBef>
            </a:pPr>
            <a:r>
              <a:rPr sz="1400" b="1" spc="-5" dirty="0">
                <a:latin typeface="Times New Roman"/>
                <a:cs typeface="Times New Roman"/>
              </a:rPr>
              <a:t>Table (1): Properties </a:t>
            </a:r>
            <a:r>
              <a:rPr sz="1400" b="1" dirty="0">
                <a:latin typeface="Times New Roman"/>
                <a:cs typeface="Times New Roman"/>
              </a:rPr>
              <a:t>and </a:t>
            </a:r>
            <a:r>
              <a:rPr sz="1400" b="1" spc="-5" dirty="0">
                <a:latin typeface="Times New Roman"/>
                <a:cs typeface="Times New Roman"/>
              </a:rPr>
              <a:t>Applications of Principal Commercially  Elastomer Materials.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r>
              <a:rPr spc="30" dirty="0"/>
              <a:t>5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84808" y="1298701"/>
          <a:ext cx="5851525" cy="83643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288">
                <a:tc>
                  <a:txBody>
                    <a:bodyPr/>
                    <a:lstStyle/>
                    <a:p>
                      <a:pPr marL="266700">
                        <a:lnSpc>
                          <a:spcPts val="1530"/>
                        </a:lnSpc>
                      </a:pP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Polymer</a:t>
                      </a:r>
                      <a:r>
                        <a:rPr sz="13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Type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67310" indent="1905" algn="ctr">
                        <a:lnSpc>
                          <a:spcPct val="95600"/>
                        </a:lnSpc>
                        <a:spcBef>
                          <a:spcPts val="40"/>
                        </a:spcBef>
                      </a:pPr>
                      <a:r>
                        <a:rPr sz="1300" b="1" spc="-10" dirty="0">
                          <a:latin typeface="Times New Roman"/>
                          <a:cs typeface="Times New Roman"/>
                        </a:rPr>
                        <a:t>Glass 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Transition  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300" b="1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300" b="1" spc="-1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pera</a:t>
                      </a:r>
                      <a:r>
                        <a:rPr sz="1300" b="1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ure 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(°C)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67310" indent="-1270" algn="ctr">
                        <a:lnSpc>
                          <a:spcPct val="95800"/>
                        </a:lnSpc>
                        <a:spcBef>
                          <a:spcPts val="35"/>
                        </a:spcBef>
                      </a:pP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Melting  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300" b="1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300" b="1" spc="-1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pera</a:t>
                      </a:r>
                      <a:r>
                        <a:rPr sz="1300" b="1" spc="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ure  </a:t>
                      </a: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(°C)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 marR="73025" indent="260350">
                        <a:lnSpc>
                          <a:spcPts val="1490"/>
                        </a:lnSpc>
                        <a:spcBef>
                          <a:spcPts val="80"/>
                        </a:spcBef>
                      </a:pPr>
                      <a:r>
                        <a:rPr sz="1300" b="1" spc="-10" dirty="0">
                          <a:latin typeface="Times New Roman"/>
                          <a:cs typeface="Times New Roman"/>
                        </a:rPr>
                        <a:t>Oil  </a:t>
                      </a:r>
                      <a:r>
                        <a:rPr sz="1300" b="1" dirty="0">
                          <a:latin typeface="Times New Roman"/>
                          <a:cs typeface="Times New Roman"/>
                        </a:rPr>
                        <a:t>Resistance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1530"/>
                        </a:lnSpc>
                      </a:pPr>
                      <a:r>
                        <a:rPr sz="1300" b="1" spc="-5" dirty="0">
                          <a:latin typeface="Times New Roman"/>
                          <a:cs typeface="Times New Roman"/>
                        </a:rPr>
                        <a:t>Applications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787">
                <a:tc>
                  <a:txBody>
                    <a:bodyPr/>
                    <a:lstStyle/>
                    <a:p>
                      <a:pPr marL="220979" marR="217170" indent="1270" algn="ctr">
                        <a:lnSpc>
                          <a:spcPct val="95800"/>
                        </a:lnSpc>
                        <a:spcBef>
                          <a:spcPts val="60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polyisoprene  (natural rubber, 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isoprene</a:t>
                      </a:r>
                      <a:r>
                        <a:rPr sz="13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rubber)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−70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25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83820" marR="79375" indent="103505">
                        <a:lnSpc>
                          <a:spcPts val="1490"/>
                        </a:lnSpc>
                        <a:spcBef>
                          <a:spcPts val="100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tires,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springs, 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shoes,</a:t>
                      </a:r>
                      <a:r>
                        <a:rPr sz="13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adhesives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168">
                <a:tc>
                  <a:txBody>
                    <a:bodyPr/>
                    <a:lstStyle/>
                    <a:p>
                      <a:pPr marL="97155" marR="92710" indent="635" algn="ctr">
                        <a:lnSpc>
                          <a:spcPct val="95800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styrene-butadiene  copolymer</a:t>
                      </a:r>
                      <a:r>
                        <a:rPr sz="13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(styrene-  butadiene</a:t>
                      </a:r>
                      <a:r>
                        <a:rPr sz="13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rubber)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−60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 marR="106680" indent="170180">
                        <a:lnSpc>
                          <a:spcPts val="1490"/>
                        </a:lnSpc>
                        <a:spcBef>
                          <a:spcPts val="45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tire treads,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adhesives,</a:t>
                      </a:r>
                      <a:r>
                        <a:rPr sz="13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belts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548">
                <a:tc>
                  <a:txBody>
                    <a:bodyPr/>
                    <a:lstStyle/>
                    <a:p>
                      <a:pPr marL="152400" marR="147955" indent="144145">
                        <a:lnSpc>
                          <a:spcPts val="1490"/>
                        </a:lnSpc>
                        <a:spcBef>
                          <a:spcPts val="4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polybutadiene  (butadiene</a:t>
                      </a:r>
                      <a:r>
                        <a:rPr sz="13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rubber)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−100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99060" marR="92075" indent="-1905" algn="ctr">
                        <a:lnSpc>
                          <a:spcPct val="9590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tire treads,  shoes,</a:t>
                      </a:r>
                      <a:r>
                        <a:rPr sz="13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conveyor  belts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168">
                <a:tc>
                  <a:txBody>
                    <a:bodyPr/>
                    <a:lstStyle/>
                    <a:p>
                      <a:pPr marL="69850" marR="64769" indent="635" algn="ctr">
                        <a:lnSpc>
                          <a:spcPct val="95800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acrylonitrile-  butadiene</a:t>
                      </a:r>
                      <a:r>
                        <a:rPr sz="13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copolymer  (nitrile</a:t>
                      </a:r>
                      <a:r>
                        <a:rPr sz="13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rubber)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−50 to</a:t>
                      </a:r>
                      <a:r>
                        <a:rPr sz="13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−25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985" marR="130175" indent="162560">
                        <a:lnSpc>
                          <a:spcPts val="1490"/>
                        </a:lnSpc>
                        <a:spcBef>
                          <a:spcPts val="45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fuel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hoses  gaskets,</a:t>
                      </a:r>
                      <a:r>
                        <a:rPr sz="13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rollers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692">
                <a:tc>
                  <a:txBody>
                    <a:bodyPr/>
                    <a:lstStyle/>
                    <a:p>
                      <a:pPr marL="77470" marR="69850" algn="ctr">
                        <a:lnSpc>
                          <a:spcPct val="95800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isobu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len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-isopr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ne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copolymer (butyl  rubber)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−70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58750" indent="130810">
                        <a:lnSpc>
                          <a:spcPts val="1490"/>
                        </a:lnSpc>
                        <a:spcBef>
                          <a:spcPts val="40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tire liners,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window</a:t>
                      </a:r>
                      <a:r>
                        <a:rPr sz="13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strips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1644">
                <a:tc>
                  <a:txBody>
                    <a:bodyPr/>
                    <a:lstStyle/>
                    <a:p>
                      <a:pPr marL="127635" marR="121920" algn="ctr">
                        <a:lnSpc>
                          <a:spcPts val="1490"/>
                        </a:lnSpc>
                        <a:spcBef>
                          <a:spcPts val="30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et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lene-pr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lene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monomer</a:t>
                      </a:r>
                      <a:r>
                        <a:rPr sz="13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(EPM),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430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ethylene-propylene-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49554" marR="242570" algn="ctr">
                        <a:lnSpc>
                          <a:spcPts val="1490"/>
                        </a:lnSpc>
                        <a:spcBef>
                          <a:spcPts val="80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diene</a:t>
                      </a:r>
                      <a:r>
                        <a:rPr sz="13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monomer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(EPDM)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−55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6530" marR="169545" algn="ctr">
                        <a:lnSpc>
                          <a:spcPts val="1490"/>
                        </a:lnSpc>
                        <a:spcBef>
                          <a:spcPts val="30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flexible</a:t>
                      </a:r>
                      <a:r>
                        <a:rPr sz="13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seals,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electrical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46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insulation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921">
                <a:tc>
                  <a:txBody>
                    <a:bodyPr/>
                    <a:lstStyle/>
                    <a:p>
                      <a:pPr marL="406400" marR="218440" indent="-182880">
                        <a:lnSpc>
                          <a:spcPts val="1500"/>
                        </a:lnSpc>
                        <a:spcBef>
                          <a:spcPts val="25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po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chlor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prene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(neoprene)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−50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25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106680" marR="102235" indent="121920">
                        <a:lnSpc>
                          <a:spcPts val="1500"/>
                        </a:lnSpc>
                        <a:spcBef>
                          <a:spcPts val="2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hoses,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belts, 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springs,</a:t>
                      </a:r>
                      <a:r>
                        <a:rPr sz="13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gaskets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2168">
                <a:tc>
                  <a:txBody>
                    <a:bodyPr/>
                    <a:lstStyle/>
                    <a:p>
                      <a:pPr marL="447675" marR="387350" indent="-55244">
                        <a:lnSpc>
                          <a:spcPts val="1490"/>
                        </a:lnSpc>
                        <a:spcBef>
                          <a:spcPts val="45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po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sul</a:t>
                      </a:r>
                      <a:r>
                        <a:rPr sz="1300" spc="10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ide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(Thiokol)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−50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E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4465" marR="158115" algn="ctr">
                        <a:lnSpc>
                          <a:spcPct val="9580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seals,</a:t>
                      </a:r>
                      <a:r>
                        <a:rPr sz="13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gaskets,  rocket  propellants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2167">
                <a:tc>
                  <a:txBody>
                    <a:bodyPr/>
                    <a:lstStyle/>
                    <a:p>
                      <a:pPr marL="156845" marR="153035" indent="167005">
                        <a:lnSpc>
                          <a:spcPts val="1490"/>
                        </a:lnSpc>
                        <a:spcBef>
                          <a:spcPts val="40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polydimethyl 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siloxane</a:t>
                      </a:r>
                      <a:r>
                        <a:rPr sz="13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(silicone)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−125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−50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F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58750" algn="ctr">
                        <a:lnSpc>
                          <a:spcPct val="95800"/>
                        </a:lnSpc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seals,</a:t>
                      </a:r>
                      <a:r>
                        <a:rPr sz="13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gaskets,  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surgical  implants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pPr marL="241935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fluoroelastomer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−10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9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E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0" marR="149225" indent="-232410">
                        <a:lnSpc>
                          <a:spcPts val="1490"/>
                        </a:lnSpc>
                        <a:spcBef>
                          <a:spcPts val="4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O-rings,</a:t>
                      </a:r>
                      <a:r>
                        <a:rPr sz="13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seals,  gaskets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2549">
                <a:tc>
                  <a:txBody>
                    <a:bodyPr/>
                    <a:lstStyle/>
                    <a:p>
                      <a:pPr marL="443230" marR="351155" indent="-85725">
                        <a:lnSpc>
                          <a:spcPts val="1500"/>
                        </a:lnSpc>
                        <a:spcBef>
                          <a:spcPts val="25"/>
                        </a:spcBef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po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ac</a:t>
                      </a:r>
                      <a:r>
                        <a:rPr sz="1300" spc="2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300" spc="-2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late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elastomer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−15 to</a:t>
                      </a:r>
                      <a:r>
                        <a:rPr sz="13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−40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13360" indent="15240">
                        <a:lnSpc>
                          <a:spcPts val="145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hoses,</a:t>
                      </a:r>
                      <a:r>
                        <a:rPr sz="13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belts,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05765" marR="207645" indent="-192405">
                        <a:lnSpc>
                          <a:spcPts val="1490"/>
                        </a:lnSpc>
                        <a:spcBef>
                          <a:spcPts val="75"/>
                        </a:spcBef>
                      </a:pP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seals,</a:t>
                      </a:r>
                      <a:r>
                        <a:rPr sz="13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coated  fabrics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2167">
                <a:tc>
                  <a:txBody>
                    <a:bodyPr/>
                    <a:lstStyle/>
                    <a:p>
                      <a:pPr marL="345440" indent="-7620">
                        <a:lnSpc>
                          <a:spcPts val="145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polyethylene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82880" marR="176530" indent="162560">
                        <a:lnSpc>
                          <a:spcPts val="1490"/>
                        </a:lnSpc>
                        <a:spcBef>
                          <a:spcPts val="7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(chlorinated, 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chloros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300" spc="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onated)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−70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G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0" marR="149225" indent="-232410">
                        <a:lnSpc>
                          <a:spcPts val="1500"/>
                        </a:lnSpc>
                        <a:spcBef>
                          <a:spcPts val="20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O-rings,</a:t>
                      </a:r>
                      <a:r>
                        <a:rPr sz="13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seals,  gaskets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82117">
                <a:tc>
                  <a:txBody>
                    <a:bodyPr/>
                    <a:lstStyle/>
                    <a:p>
                      <a:pPr marL="100330" indent="50165">
                        <a:lnSpc>
                          <a:spcPts val="145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styrene-butadiene-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10845" marR="93345" indent="-311150">
                        <a:lnSpc>
                          <a:spcPts val="1490"/>
                        </a:lnSpc>
                        <a:spcBef>
                          <a:spcPts val="7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styrene (SBS)</a:t>
                      </a:r>
                      <a:r>
                        <a:rPr sz="13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block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copolymer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−60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—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85"/>
                        </a:lnSpc>
                      </a:pPr>
                      <a:r>
                        <a:rPr sz="1300" dirty="0">
                          <a:latin typeface="Times New Roman"/>
                          <a:cs typeface="Times New Roman"/>
                        </a:rPr>
                        <a:t>P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223520" indent="34925">
                        <a:lnSpc>
                          <a:spcPts val="1455"/>
                        </a:lnSpc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automotive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309245" marR="218440" indent="-85725">
                        <a:lnSpc>
                          <a:spcPts val="1490"/>
                        </a:lnSpc>
                        <a:spcBef>
                          <a:spcPts val="75"/>
                        </a:spcBef>
                      </a:pPr>
                      <a:r>
                        <a:rPr sz="1300" spc="-5" dirty="0">
                          <a:latin typeface="Times New Roman"/>
                          <a:cs typeface="Times New Roman"/>
                        </a:rPr>
                        <a:t>parts,</a:t>
                      </a:r>
                      <a:r>
                        <a:rPr sz="13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dirty="0">
                          <a:latin typeface="Times New Roman"/>
                          <a:cs typeface="Times New Roman"/>
                        </a:rPr>
                        <a:t>shoes,  </a:t>
                      </a:r>
                      <a:r>
                        <a:rPr sz="1300" spc="-5" dirty="0">
                          <a:latin typeface="Times New Roman"/>
                          <a:cs typeface="Times New Roman"/>
                        </a:rPr>
                        <a:t>adhesives</a:t>
                      </a: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8120" y="771525"/>
            <a:ext cx="5788660" cy="9451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spc="-5" dirty="0">
                <a:latin typeface="Times New Roman"/>
                <a:cs typeface="Times New Roman"/>
              </a:rPr>
              <a:t>General Properties </a:t>
            </a:r>
            <a:r>
              <a:rPr sz="1400" b="1" dirty="0">
                <a:latin typeface="Times New Roman"/>
                <a:cs typeface="Times New Roman"/>
              </a:rPr>
              <a:t>of</a:t>
            </a:r>
            <a:r>
              <a:rPr sz="1400" b="1" spc="-5" dirty="0">
                <a:latin typeface="Times New Roman"/>
                <a:cs typeface="Times New Roman"/>
              </a:rPr>
              <a:t> Elastomers</a:t>
            </a:r>
            <a:endParaRPr sz="1400" dirty="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710"/>
              </a:spcBef>
              <a:buAutoNum type="arabicPlain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Relatively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soften.</a:t>
            </a:r>
          </a:p>
          <a:p>
            <a:pPr marL="240665" indent="-228600">
              <a:lnSpc>
                <a:spcPct val="100000"/>
              </a:lnSpc>
              <a:spcBef>
                <a:spcPts val="740"/>
              </a:spcBef>
              <a:buAutoNum type="arabicPlain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High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durability.</a:t>
            </a:r>
            <a:endParaRPr sz="1400" dirty="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735"/>
              </a:spcBef>
              <a:buAutoNum type="arabicPlain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Oil and </a:t>
            </a:r>
            <a:r>
              <a:rPr sz="1400" spc="-10" dirty="0">
                <a:latin typeface="Times New Roman"/>
                <a:cs typeface="Times New Roman"/>
              </a:rPr>
              <a:t>fuel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resistant.</a:t>
            </a:r>
            <a:endParaRPr sz="1400" dirty="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730"/>
              </a:spcBef>
              <a:buAutoNum type="arabicPlain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Swell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certain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solvents.</a:t>
            </a:r>
            <a:endParaRPr sz="1400" dirty="0">
              <a:latin typeface="Times New Roman"/>
              <a:cs typeface="Times New Roman"/>
            </a:endParaRPr>
          </a:p>
          <a:p>
            <a:pPr marL="12700" marR="2377440">
              <a:lnSpc>
                <a:spcPts val="2420"/>
              </a:lnSpc>
              <a:spcBef>
                <a:spcPts val="195"/>
              </a:spcBef>
              <a:buAutoNum type="arabicPlain"/>
              <a:tabLst>
                <a:tab pos="236854" algn="l"/>
              </a:tabLst>
            </a:pPr>
            <a:r>
              <a:rPr sz="1400" spc="-5" dirty="0">
                <a:latin typeface="Times New Roman"/>
                <a:cs typeface="Times New Roman"/>
              </a:rPr>
              <a:t>Low permeability </a:t>
            </a:r>
            <a:r>
              <a:rPr sz="1400" dirty="0">
                <a:latin typeface="Times New Roman"/>
                <a:cs typeface="Times New Roman"/>
              </a:rPr>
              <a:t>to gases, </a:t>
            </a:r>
            <a:r>
              <a:rPr sz="1400" spc="-5" dirty="0">
                <a:latin typeface="Times New Roman"/>
                <a:cs typeface="Times New Roman"/>
              </a:rPr>
              <a:t>water and </a:t>
            </a:r>
            <a:r>
              <a:rPr sz="1400" spc="-10" dirty="0">
                <a:latin typeface="Times New Roman"/>
                <a:cs typeface="Times New Roman"/>
              </a:rPr>
              <a:t>steam.  </a:t>
            </a:r>
            <a:r>
              <a:rPr sz="1400" dirty="0">
                <a:latin typeface="Times New Roman"/>
                <a:cs typeface="Times New Roman"/>
              </a:rPr>
              <a:t>6- </a:t>
            </a:r>
            <a:r>
              <a:rPr sz="1400" spc="-5" dirty="0">
                <a:latin typeface="Times New Roman"/>
                <a:cs typeface="Times New Roman"/>
              </a:rPr>
              <a:t>Good electrical and thermal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insulation.</a:t>
            </a:r>
            <a:endParaRPr sz="1400" dirty="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535"/>
              </a:spcBef>
              <a:buAutoNum type="arabicPlain" startAt="7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Weathering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resistance.</a:t>
            </a:r>
            <a:endParaRPr sz="1400" dirty="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730"/>
              </a:spcBef>
              <a:buAutoNum type="arabicPlain" startAt="7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High abrasion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resistance.</a:t>
            </a:r>
            <a:endParaRPr sz="1400" dirty="0">
              <a:latin typeface="Times New Roman"/>
              <a:cs typeface="Times New Roman"/>
            </a:endParaRPr>
          </a:p>
          <a:p>
            <a:pPr marL="12700" marR="3193415">
              <a:lnSpc>
                <a:spcPts val="2420"/>
              </a:lnSpc>
              <a:spcBef>
                <a:spcPts val="200"/>
              </a:spcBef>
              <a:buAutoNum type="arabicPlain" startAt="7"/>
              <a:tabLst>
                <a:tab pos="241300" algn="l"/>
              </a:tabLst>
            </a:pPr>
            <a:r>
              <a:rPr sz="1400" spc="-5" dirty="0">
                <a:latin typeface="Times New Roman"/>
                <a:cs typeface="Times New Roman"/>
              </a:rPr>
              <a:t>Low </a:t>
            </a:r>
            <a:r>
              <a:rPr sz="1400" dirty="0">
                <a:latin typeface="Times New Roman"/>
                <a:cs typeface="Times New Roman"/>
              </a:rPr>
              <a:t>creep </a:t>
            </a:r>
            <a:r>
              <a:rPr sz="1400" spc="-5" dirty="0">
                <a:latin typeface="Times New Roman"/>
                <a:cs typeface="Times New Roman"/>
              </a:rPr>
              <a:t>resistance under </a:t>
            </a:r>
            <a:r>
              <a:rPr sz="1400" dirty="0">
                <a:latin typeface="Times New Roman"/>
                <a:cs typeface="Times New Roman"/>
              </a:rPr>
              <a:t>load.  </a:t>
            </a:r>
            <a:r>
              <a:rPr sz="1400" spc="5" dirty="0">
                <a:latin typeface="Times New Roman"/>
                <a:cs typeface="Times New Roman"/>
              </a:rPr>
              <a:t>10-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Low 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modulus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elasticity</a:t>
            </a:r>
            <a:r>
              <a:rPr sz="1100" spc="-5" dirty="0">
                <a:latin typeface="Carlito"/>
                <a:cs typeface="Carlito"/>
              </a:rPr>
              <a:t>.</a:t>
            </a:r>
            <a:endParaRPr sz="11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400" spc="5" dirty="0">
                <a:latin typeface="Times New Roman"/>
                <a:cs typeface="Times New Roman"/>
              </a:rPr>
              <a:t>11-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High strength especially </a:t>
            </a:r>
            <a:r>
              <a:rPr sz="1400" dirty="0">
                <a:latin typeface="Times New Roman"/>
                <a:cs typeface="Times New Roman"/>
              </a:rPr>
              <a:t>under </a:t>
            </a:r>
            <a:r>
              <a:rPr sz="1400" spc="-5" dirty="0">
                <a:latin typeface="Times New Roman"/>
                <a:cs typeface="Times New Roman"/>
              </a:rPr>
              <a:t>conditions of shear and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compression.</a:t>
            </a: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1400" b="1" dirty="0">
                <a:latin typeface="Times New Roman"/>
                <a:cs typeface="Times New Roman"/>
              </a:rPr>
              <a:t>Special </a:t>
            </a:r>
            <a:r>
              <a:rPr sz="1400" b="1" spc="-5" dirty="0">
                <a:latin typeface="Times New Roman"/>
                <a:cs typeface="Times New Roman"/>
              </a:rPr>
              <a:t>Properties of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Elastomers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456565">
              <a:lnSpc>
                <a:spcPts val="2410"/>
              </a:lnSpc>
              <a:spcBef>
                <a:spcPts val="180"/>
              </a:spcBef>
            </a:pPr>
            <a:r>
              <a:rPr sz="1400" spc="-5" dirty="0">
                <a:latin typeface="Times New Roman"/>
                <a:cs typeface="Times New Roman"/>
              </a:rPr>
              <a:t>The most important properties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elastomer materials are elasticity and  resiliency, which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explaining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follow: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1- </a:t>
            </a:r>
            <a:r>
              <a:rPr sz="1400" b="1" spc="-5" dirty="0">
                <a:latin typeface="Times New Roman"/>
                <a:cs typeface="Times New Roman"/>
              </a:rPr>
              <a:t>High Elasticity</a:t>
            </a:r>
            <a:r>
              <a:rPr sz="1400" b="1" spc="-8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(Flexibility)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398780" algn="just">
              <a:lnSpc>
                <a:spcPct val="143700"/>
              </a:lnSpc>
              <a:spcBef>
                <a:spcPts val="985"/>
              </a:spcBef>
            </a:pPr>
            <a:r>
              <a:rPr sz="1400" spc="-5" dirty="0">
                <a:latin typeface="Times New Roman"/>
                <a:cs typeface="Times New Roman"/>
              </a:rPr>
              <a:t>Elasticity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property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elastomer materials that </a:t>
            </a:r>
            <a:r>
              <a:rPr sz="1400" spc="-10" dirty="0">
                <a:latin typeface="Times New Roman"/>
                <a:cs typeface="Times New Roman"/>
              </a:rPr>
              <a:t>allows </a:t>
            </a:r>
            <a:r>
              <a:rPr sz="1400" spc="-5" dirty="0">
                <a:latin typeface="Times New Roman"/>
                <a:cs typeface="Times New Roman"/>
              </a:rPr>
              <a:t>them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being  compressed, stretched or bended, after force is applied on it's and return to their  original shape when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force is removed. The elasticity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derived from </a:t>
            </a:r>
            <a:r>
              <a:rPr sz="1400" dirty="0">
                <a:latin typeface="Times New Roman"/>
                <a:cs typeface="Times New Roman"/>
              </a:rPr>
              <a:t>the  </a:t>
            </a:r>
            <a:r>
              <a:rPr sz="1400" spc="-5" dirty="0">
                <a:latin typeface="Times New Roman"/>
                <a:cs typeface="Times New Roman"/>
              </a:rPr>
              <a:t>ability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long chains to reconfigure themselves to amorphous distribute </a:t>
            </a:r>
            <a:r>
              <a:rPr sz="1400" spc="-10" dirty="0">
                <a:latin typeface="Times New Roman"/>
                <a:cs typeface="Times New Roman"/>
              </a:rPr>
              <a:t>as  </a:t>
            </a:r>
            <a:r>
              <a:rPr sz="1400" spc="-5" dirty="0">
                <a:latin typeface="Times New Roman"/>
                <a:cs typeface="Times New Roman"/>
              </a:rPr>
              <a:t>unapplied stress. The covalent bonds (cross-linkages) help and ensure the  elastomer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return to its original configuration when the stress is removed, but  without cross-link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with short cross-link, uneasily reconfigured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chains.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456565" algn="just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Therefore, when the elastomer structure no contains cross-links, both  elastic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plastic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deformations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occur</a:t>
            </a:r>
            <a:r>
              <a:rPr sz="1400" spc="2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after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load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applied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removed,</a:t>
            </a:r>
            <a:endParaRPr sz="14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ts val="241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finally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elastomer has permanently </a:t>
            </a:r>
            <a:r>
              <a:rPr sz="1400" dirty="0">
                <a:latin typeface="Times New Roman"/>
                <a:cs typeface="Times New Roman"/>
              </a:rPr>
              <a:t>deformed, because of </a:t>
            </a:r>
            <a:r>
              <a:rPr sz="1400" spc="-5" dirty="0">
                <a:latin typeface="Times New Roman"/>
                <a:cs typeface="Times New Roman"/>
              </a:rPr>
              <a:t>uneasily  reconfigured chains. </a:t>
            </a:r>
            <a:r>
              <a:rPr sz="1400" dirty="0">
                <a:latin typeface="Times New Roman"/>
                <a:cs typeface="Times New Roman"/>
              </a:rPr>
              <a:t>But </a:t>
            </a:r>
            <a:r>
              <a:rPr sz="1400" spc="-10" dirty="0">
                <a:latin typeface="Times New Roman"/>
                <a:cs typeface="Times New Roman"/>
              </a:rPr>
              <a:t>when </a:t>
            </a:r>
            <a:r>
              <a:rPr sz="1400" spc="-5" dirty="0">
                <a:latin typeface="Times New Roman"/>
                <a:cs typeface="Times New Roman"/>
              </a:rPr>
              <a:t>cross-linking occurs in elastomer, the elastomers  still undergo large elastic deformation; however, when the load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removed, the  elastomer returns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its original </a:t>
            </a:r>
            <a:r>
              <a:rPr sz="1400" dirty="0">
                <a:latin typeface="Times New Roman"/>
                <a:cs typeface="Times New Roman"/>
              </a:rPr>
              <a:t>shape, </a:t>
            </a:r>
            <a:r>
              <a:rPr sz="1400" spc="-5" dirty="0">
                <a:latin typeface="Times New Roman"/>
                <a:cs typeface="Times New Roman"/>
              </a:rPr>
              <a:t>these behaviors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shown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Figure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(4).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r>
              <a:rPr spc="30" dirty="0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003096" y="652271"/>
            <a:ext cx="5839460" cy="27940"/>
          </a:xfrm>
          <a:custGeom>
            <a:avLst/>
            <a:gdLst/>
            <a:ahLst/>
            <a:cxnLst/>
            <a:rect l="l" t="t" r="r" b="b"/>
            <a:pathLst>
              <a:path w="5839459" h="27940">
                <a:moveTo>
                  <a:pt x="5839409" y="0"/>
                </a:moveTo>
                <a:lnTo>
                  <a:pt x="5697677" y="0"/>
                </a:lnTo>
                <a:lnTo>
                  <a:pt x="5679313" y="0"/>
                </a:lnTo>
                <a:lnTo>
                  <a:pt x="5670245" y="0"/>
                </a:lnTo>
                <a:lnTo>
                  <a:pt x="0" y="0"/>
                </a:lnTo>
                <a:lnTo>
                  <a:pt x="0" y="27432"/>
                </a:lnTo>
                <a:lnTo>
                  <a:pt x="5670245" y="27432"/>
                </a:lnTo>
                <a:lnTo>
                  <a:pt x="5679313" y="27432"/>
                </a:lnTo>
                <a:lnTo>
                  <a:pt x="5697677" y="27432"/>
                </a:lnTo>
                <a:lnTo>
                  <a:pt x="5839409" y="27432"/>
                </a:lnTo>
                <a:lnTo>
                  <a:pt x="5839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8120" y="4486782"/>
            <a:ext cx="5788660" cy="2653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9395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Figure (4): </a:t>
            </a:r>
            <a:r>
              <a:rPr sz="1200" b="1" dirty="0">
                <a:latin typeface="Times New Roman"/>
                <a:cs typeface="Times New Roman"/>
              </a:rPr>
              <a:t>(a) </a:t>
            </a:r>
            <a:r>
              <a:rPr sz="1200" b="1" spc="-5" dirty="0">
                <a:latin typeface="Times New Roman"/>
                <a:cs typeface="Times New Roman"/>
              </a:rPr>
              <a:t>Elastomer </a:t>
            </a:r>
            <a:r>
              <a:rPr sz="1200" b="1" dirty="0">
                <a:latin typeface="Times New Roman"/>
                <a:cs typeface="Times New Roman"/>
              </a:rPr>
              <a:t>without </a:t>
            </a:r>
            <a:r>
              <a:rPr sz="1200" b="1" spc="-5" dirty="0">
                <a:latin typeface="Times New Roman"/>
                <a:cs typeface="Times New Roman"/>
              </a:rPr>
              <a:t>Cross-Links, (b) Elastomer </a:t>
            </a:r>
            <a:r>
              <a:rPr sz="1200" b="1" dirty="0">
                <a:latin typeface="Times New Roman"/>
                <a:cs typeface="Times New Roman"/>
              </a:rPr>
              <a:t>with</a:t>
            </a:r>
            <a:r>
              <a:rPr sz="1200" b="1" spc="7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Cross-Linking.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810"/>
              </a:spcBef>
            </a:pPr>
            <a:r>
              <a:rPr sz="1400" b="1" dirty="0">
                <a:latin typeface="Times New Roman"/>
                <a:cs typeface="Times New Roman"/>
              </a:rPr>
              <a:t>2- </a:t>
            </a:r>
            <a:r>
              <a:rPr sz="1400" b="1" spc="-5" dirty="0">
                <a:latin typeface="Times New Roman"/>
                <a:cs typeface="Times New Roman"/>
              </a:rPr>
              <a:t>High</a:t>
            </a:r>
            <a:r>
              <a:rPr sz="1400" b="1" spc="-9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Resiliency</a:t>
            </a:r>
            <a:endParaRPr sz="1400">
              <a:latin typeface="Times New Roman"/>
              <a:cs typeface="Times New Roman"/>
            </a:endParaRPr>
          </a:p>
          <a:p>
            <a:pPr marL="12700" marR="5080" indent="443230" algn="just">
              <a:lnSpc>
                <a:spcPct val="143700"/>
              </a:lnSpc>
              <a:spcBef>
                <a:spcPts val="780"/>
              </a:spcBef>
            </a:pPr>
            <a:r>
              <a:rPr sz="1400" spc="-5" dirty="0">
                <a:latin typeface="Times New Roman"/>
                <a:cs typeface="Times New Roman"/>
              </a:rPr>
              <a:t>Resiliency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property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elastomers that refers to the speed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return  (recovery) it's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original shape after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deforming force (external force) </a:t>
            </a:r>
            <a:r>
              <a:rPr sz="1400" spc="-10" dirty="0">
                <a:latin typeface="Times New Roman"/>
                <a:cs typeface="Times New Roman"/>
              </a:rPr>
              <a:t>is  </a:t>
            </a:r>
            <a:r>
              <a:rPr sz="1400" spc="-5" dirty="0">
                <a:latin typeface="Times New Roman"/>
                <a:cs typeface="Times New Roman"/>
              </a:rPr>
              <a:t>removed. The deforming </a:t>
            </a:r>
            <a:r>
              <a:rPr sz="1400" dirty="0">
                <a:latin typeface="Times New Roman"/>
                <a:cs typeface="Times New Roman"/>
              </a:rPr>
              <a:t>force is </a:t>
            </a:r>
            <a:r>
              <a:rPr sz="1400" spc="-10" dirty="0">
                <a:latin typeface="Times New Roman"/>
                <a:cs typeface="Times New Roman"/>
              </a:rPr>
              <a:t>applied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input energy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elastomer, </a:t>
            </a:r>
            <a:r>
              <a:rPr sz="1400" dirty="0">
                <a:latin typeface="Times New Roman"/>
                <a:cs typeface="Times New Roman"/>
              </a:rPr>
              <a:t>when  the </a:t>
            </a:r>
            <a:r>
              <a:rPr sz="1400" spc="-5" dirty="0">
                <a:latin typeface="Times New Roman"/>
                <a:cs typeface="Times New Roman"/>
              </a:rPr>
              <a:t>elastomer returns to its original shape, part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these input </a:t>
            </a:r>
            <a:r>
              <a:rPr sz="1400" dirty="0">
                <a:latin typeface="Times New Roman"/>
                <a:cs typeface="Times New Roman"/>
              </a:rPr>
              <a:t>energy </a:t>
            </a:r>
            <a:r>
              <a:rPr sz="1400" spc="-5" dirty="0">
                <a:latin typeface="Times New Roman"/>
                <a:cs typeface="Times New Roman"/>
              </a:rPr>
              <a:t>is not  returned but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dissipated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heat </a:t>
            </a:r>
            <a:r>
              <a:rPr sz="1400" dirty="0">
                <a:latin typeface="Times New Roman"/>
                <a:cs typeface="Times New Roman"/>
              </a:rPr>
              <a:t>energy </a:t>
            </a:r>
            <a:r>
              <a:rPr sz="1400" spc="-5" dirty="0">
                <a:latin typeface="Times New Roman"/>
                <a:cs typeface="Times New Roman"/>
              </a:rPr>
              <a:t>within the elastomer. The </a:t>
            </a:r>
            <a:r>
              <a:rPr sz="1400" spc="-10" dirty="0">
                <a:latin typeface="Times New Roman"/>
                <a:cs typeface="Times New Roman"/>
              </a:rPr>
              <a:t>ratio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 returned energy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input energy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defined </a:t>
            </a:r>
            <a:r>
              <a:rPr sz="1400" dirty="0">
                <a:latin typeface="Times New Roman"/>
                <a:cs typeface="Times New Roman"/>
              </a:rPr>
              <a:t>as the </a:t>
            </a:r>
            <a:r>
              <a:rPr sz="1400" spc="-5" dirty="0">
                <a:latin typeface="Times New Roman"/>
                <a:cs typeface="Times New Roman"/>
              </a:rPr>
              <a:t>material’s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resilience.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100330" y="847339"/>
            <a:ext cx="5648325" cy="3560445"/>
            <a:chOff x="1100330" y="847339"/>
            <a:chExt cx="5648325" cy="3560445"/>
          </a:xfrm>
        </p:grpSpPr>
        <p:sp>
          <p:nvSpPr>
            <p:cNvPr id="6" name="object 6"/>
            <p:cNvSpPr/>
            <p:nvPr/>
          </p:nvSpPr>
          <p:spPr>
            <a:xfrm>
              <a:off x="1100330" y="847339"/>
              <a:ext cx="5647939" cy="356007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56334" y="902588"/>
              <a:ext cx="5482209" cy="339597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37284" y="883538"/>
              <a:ext cx="5520690" cy="3434079"/>
            </a:xfrm>
            <a:custGeom>
              <a:avLst/>
              <a:gdLst/>
              <a:ahLst/>
              <a:cxnLst/>
              <a:rect l="l" t="t" r="r" b="b"/>
              <a:pathLst>
                <a:path w="5520690" h="3434079">
                  <a:moveTo>
                    <a:pt x="0" y="3434079"/>
                  </a:moveTo>
                  <a:lnTo>
                    <a:pt x="5520309" y="3434079"/>
                  </a:lnTo>
                  <a:lnTo>
                    <a:pt x="5520309" y="0"/>
                  </a:lnTo>
                  <a:lnTo>
                    <a:pt x="0" y="0"/>
                  </a:lnTo>
                  <a:lnTo>
                    <a:pt x="0" y="3434079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r>
              <a:rPr spc="30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1643</Words>
  <Application>Microsoft Office PowerPoint</Application>
  <PresentationFormat>Custom</PresentationFormat>
  <Paragraphs>145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Carlito</vt:lpstr>
      <vt:lpstr>Times New Roman</vt:lpstr>
      <vt:lpstr>Office Theme</vt:lpstr>
      <vt:lpstr> Elastomer polymers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Elastomer Materials</dc:title>
  <dc:creator>No. 1</dc:creator>
  <cp:lastModifiedBy>Maher</cp:lastModifiedBy>
  <cp:revision>5</cp:revision>
  <dcterms:created xsi:type="dcterms:W3CDTF">2021-01-19T20:38:23Z</dcterms:created>
  <dcterms:modified xsi:type="dcterms:W3CDTF">2021-01-24T16:51:46Z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2018-11-10T00:00:00Z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2021-01-19T00:00:00Z</vt:filetime>
  </property>
</Properties>
</file>